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7" r:id="rId4"/>
    <p:sldId id="260" r:id="rId5"/>
  </p:sldIdLst>
  <p:sldSz cx="6858000" cy="9906000" type="A4"/>
  <p:notesSz cx="9926638" cy="6858000"/>
  <p:defaultTextStyle>
    <a:defPPr>
      <a:defRPr lang="ru-RU"/>
    </a:defPPr>
    <a:lvl1pPr marL="0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94" autoAdjust="0"/>
    <p:restoredTop sz="94637" autoAdjust="0"/>
  </p:normalViewPr>
  <p:slideViewPr>
    <p:cSldViewPr>
      <p:cViewPr varScale="1">
        <p:scale>
          <a:sx n="77" d="100"/>
          <a:sy n="77" d="100"/>
        </p:scale>
        <p:origin x="3156" y="96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C3B51-51A6-4FE5-BAA1-2ADCB5792A7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513674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696" y="6513674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C1924-DAEE-4402-9189-F1327A6C3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936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3B4EDD-537D-43EA-839D-D932E210A993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3525" y="514350"/>
            <a:ext cx="1779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202" y="3257935"/>
            <a:ext cx="7942237" cy="308577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13674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1696" y="6513674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2BF340-7A0F-4E4D-9A83-25389BE35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197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BF340-7A0F-4E4D-9A83-25389BE351D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046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BF340-7A0F-4E4D-9A83-25389BE351D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046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BF340-7A0F-4E4D-9A83-25389BE351D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632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BF340-7A0F-4E4D-9A83-25389BE351D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74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1" y="3077283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6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2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973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303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298098"/>
            <a:ext cx="1543051" cy="633800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1" y="298098"/>
            <a:ext cx="4514851" cy="63380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342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372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5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643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7286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9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457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821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185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55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914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61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2" y="1733553"/>
            <a:ext cx="3028951" cy="4902551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1" y="1733553"/>
            <a:ext cx="3028951" cy="4902551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982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217388"/>
            <a:ext cx="3030141" cy="92410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33" indent="0">
              <a:buNone/>
              <a:defRPr sz="2300" b="1"/>
            </a:lvl2pPr>
            <a:lvl3pPr marL="1072866" indent="0">
              <a:buNone/>
              <a:defRPr sz="2100" b="1"/>
            </a:lvl3pPr>
            <a:lvl4pPr marL="1609298" indent="0">
              <a:buNone/>
              <a:defRPr sz="1900" b="1"/>
            </a:lvl4pPr>
            <a:lvl5pPr marL="2145731" indent="0">
              <a:buNone/>
              <a:defRPr sz="1900" b="1"/>
            </a:lvl5pPr>
            <a:lvl6pPr marL="2682164" indent="0">
              <a:buNone/>
              <a:defRPr sz="1900" b="1"/>
            </a:lvl6pPr>
            <a:lvl7pPr marL="3218597" indent="0">
              <a:buNone/>
              <a:defRPr sz="1900" b="1"/>
            </a:lvl7pPr>
            <a:lvl8pPr marL="3755029" indent="0">
              <a:buNone/>
              <a:defRPr sz="1900" b="1"/>
            </a:lvl8pPr>
            <a:lvl9pPr marL="4291462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2" y="2217388"/>
            <a:ext cx="3031331" cy="92410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33" indent="0">
              <a:buNone/>
              <a:defRPr sz="2300" b="1"/>
            </a:lvl2pPr>
            <a:lvl3pPr marL="1072866" indent="0">
              <a:buNone/>
              <a:defRPr sz="2100" b="1"/>
            </a:lvl3pPr>
            <a:lvl4pPr marL="1609298" indent="0">
              <a:buNone/>
              <a:defRPr sz="1900" b="1"/>
            </a:lvl4pPr>
            <a:lvl5pPr marL="2145731" indent="0">
              <a:buNone/>
              <a:defRPr sz="1900" b="1"/>
            </a:lvl5pPr>
            <a:lvl6pPr marL="2682164" indent="0">
              <a:buNone/>
              <a:defRPr sz="1900" b="1"/>
            </a:lvl6pPr>
            <a:lvl7pPr marL="3218597" indent="0">
              <a:buNone/>
              <a:defRPr sz="1900" b="1"/>
            </a:lvl7pPr>
            <a:lvl8pPr marL="3755029" indent="0">
              <a:buNone/>
              <a:defRPr sz="1900" b="1"/>
            </a:lvl8pPr>
            <a:lvl9pPr marL="4291462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2" y="3141486"/>
            <a:ext cx="3031331" cy="5707416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474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11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22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8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9" y="394410"/>
            <a:ext cx="3833812" cy="8454497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5"/>
            <a:ext cx="2256235" cy="6775978"/>
          </a:xfrm>
        </p:spPr>
        <p:txBody>
          <a:bodyPr/>
          <a:lstStyle>
            <a:lvl1pPr marL="0" indent="0">
              <a:buNone/>
              <a:defRPr sz="1600"/>
            </a:lvl1pPr>
            <a:lvl2pPr marL="536433" indent="0">
              <a:buNone/>
              <a:defRPr sz="1400"/>
            </a:lvl2pPr>
            <a:lvl3pPr marL="1072866" indent="0">
              <a:buNone/>
              <a:defRPr sz="1200"/>
            </a:lvl3pPr>
            <a:lvl4pPr marL="1609298" indent="0">
              <a:buNone/>
              <a:defRPr sz="1100"/>
            </a:lvl4pPr>
            <a:lvl5pPr marL="2145731" indent="0">
              <a:buNone/>
              <a:defRPr sz="1100"/>
            </a:lvl5pPr>
            <a:lvl6pPr marL="2682164" indent="0">
              <a:buNone/>
              <a:defRPr sz="1100"/>
            </a:lvl6pPr>
            <a:lvl7pPr marL="3218597" indent="0">
              <a:buNone/>
              <a:defRPr sz="1100"/>
            </a:lvl7pPr>
            <a:lvl8pPr marL="3755029" indent="0">
              <a:buNone/>
              <a:defRPr sz="1100"/>
            </a:lvl8pPr>
            <a:lvl9pPr marL="4291462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117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800"/>
            </a:lvl1pPr>
            <a:lvl2pPr marL="536433" indent="0">
              <a:buNone/>
              <a:defRPr sz="3300"/>
            </a:lvl2pPr>
            <a:lvl3pPr marL="1072866" indent="0">
              <a:buNone/>
              <a:defRPr sz="2800"/>
            </a:lvl3pPr>
            <a:lvl4pPr marL="1609298" indent="0">
              <a:buNone/>
              <a:defRPr sz="2300"/>
            </a:lvl4pPr>
            <a:lvl5pPr marL="2145731" indent="0">
              <a:buNone/>
              <a:defRPr sz="2300"/>
            </a:lvl5pPr>
            <a:lvl6pPr marL="2682164" indent="0">
              <a:buNone/>
              <a:defRPr sz="2300"/>
            </a:lvl6pPr>
            <a:lvl7pPr marL="3218597" indent="0">
              <a:buNone/>
              <a:defRPr sz="2300"/>
            </a:lvl7pPr>
            <a:lvl8pPr marL="3755029" indent="0">
              <a:buNone/>
              <a:defRPr sz="2300"/>
            </a:lvl8pPr>
            <a:lvl9pPr marL="4291462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600"/>
            </a:lvl1pPr>
            <a:lvl2pPr marL="536433" indent="0">
              <a:buNone/>
              <a:defRPr sz="1400"/>
            </a:lvl2pPr>
            <a:lvl3pPr marL="1072866" indent="0">
              <a:buNone/>
              <a:defRPr sz="1200"/>
            </a:lvl3pPr>
            <a:lvl4pPr marL="1609298" indent="0">
              <a:buNone/>
              <a:defRPr sz="1100"/>
            </a:lvl4pPr>
            <a:lvl5pPr marL="2145731" indent="0">
              <a:buNone/>
              <a:defRPr sz="1100"/>
            </a:lvl5pPr>
            <a:lvl6pPr marL="2682164" indent="0">
              <a:buNone/>
              <a:defRPr sz="1100"/>
            </a:lvl6pPr>
            <a:lvl7pPr marL="3218597" indent="0">
              <a:buNone/>
              <a:defRPr sz="1100"/>
            </a:lvl7pPr>
            <a:lvl8pPr marL="3755029" indent="0">
              <a:buNone/>
              <a:defRPr sz="1100"/>
            </a:lvl8pPr>
            <a:lvl9pPr marL="4291462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95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4"/>
            <a:ext cx="6172200" cy="6537502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4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B36D4-84F8-494C-87C0-2D7F9EB27A9E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1" y="9181395"/>
            <a:ext cx="2171700" cy="527404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4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129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72866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2325" indent="-402325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1703" indent="-335270" algn="l" defTabSz="1072866" rtl="0" eaLnBrk="1" latinLnBrk="0" hangingPunct="1">
        <a:spcBef>
          <a:spcPct val="20000"/>
        </a:spcBef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41082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77515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13947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50380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86813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3246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59678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6433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866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9298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731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2164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8597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5029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1462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0219" y="93469"/>
            <a:ext cx="5203157" cy="898808"/>
          </a:xfrm>
        </p:spPr>
        <p:txBody>
          <a:bodyPr>
            <a:noAutofit/>
          </a:bodyPr>
          <a:lstStyle/>
          <a:p>
            <a:pPr algn="r"/>
            <a:r>
              <a:rPr lang="ru-RU" sz="5000" b="1" dirty="0" smtClean="0"/>
              <a:t>ДОГАЗИФИКАЦИЯ</a:t>
            </a:r>
            <a:endParaRPr lang="ru-RU" sz="5000" b="1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51968" y="1280591"/>
            <a:ext cx="6382635" cy="720081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Догазификация без привлечения средств граждан распространяется на подключение индивидуальных жилых домов в населенных пунктах, в которых уже проложены внутрипоселковые газопроводы, и осуществляется транспортировка газа</a:t>
            </a:r>
            <a:endParaRPr lang="ru-RU" sz="18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62416" y="5241032"/>
            <a:ext cx="6372187" cy="288032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/>
            <a:r>
              <a:rPr lang="ru-RU" sz="900" dirty="0" smtClean="0"/>
              <a:t>Фактическое выполнение проектно-изыскательских и строительно-монтажных работ, монтаж газового оборудования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55303" y="2667998"/>
            <a:ext cx="6400730" cy="1944216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fontAlgn="base"/>
            <a:endParaRPr lang="ru-RU" sz="1200" dirty="0" smtClean="0"/>
          </a:p>
        </p:txBody>
      </p:sp>
      <p:grpSp>
        <p:nvGrpSpPr>
          <p:cNvPr id="14" name="Группа 13"/>
          <p:cNvGrpSpPr/>
          <p:nvPr/>
        </p:nvGrpSpPr>
        <p:grpSpPr>
          <a:xfrm>
            <a:off x="238957" y="924943"/>
            <a:ext cx="6408656" cy="288032"/>
            <a:chOff x="251582" y="164468"/>
            <a:chExt cx="6354893" cy="288032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358986" y="200472"/>
              <a:ext cx="624748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ВЫБОР ОРГАНИЗАЦИИ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251582" y="164468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/>
                <a:t>1</a:t>
              </a:r>
              <a:endParaRPr lang="ru-RU" sz="1600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238958" y="2324708"/>
            <a:ext cx="6414414" cy="288032"/>
            <a:chOff x="244352" y="3260812"/>
            <a:chExt cx="6328960" cy="288032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358986" y="3296816"/>
              <a:ext cx="6214326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ВАРИАНТЫ ИСПОЛНЕНИЯ ЗАЯВКИ И ЗАКЛЮЧЕНИЯ ДОГОВОРА НА ДОГАЗИФИКАЦИЮ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244352" y="3260812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/>
                <a:t>2</a:t>
              </a:r>
              <a:endParaRPr lang="ru-RU" sz="1600" dirty="0"/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238956" y="4867041"/>
            <a:ext cx="6408657" cy="288032"/>
            <a:chOff x="244352" y="6429164"/>
            <a:chExt cx="6331863" cy="288032"/>
          </a:xfrm>
        </p:grpSpPr>
        <p:sp>
          <p:nvSpPr>
            <p:cNvPr id="21" name="Скругленный прямоугольник 20"/>
            <p:cNvSpPr/>
            <p:nvPr/>
          </p:nvSpPr>
          <p:spPr>
            <a:xfrm>
              <a:off x="358986" y="6465168"/>
              <a:ext cx="621722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МЕРОПРИЯТИЯ ПО ГАЗИФИКАЦИИ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244352" y="6429164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/>
                <a:t>3</a:t>
              </a:r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3262142" y="2100215"/>
            <a:ext cx="362285" cy="144017"/>
            <a:chOff x="3261589" y="6222742"/>
            <a:chExt cx="362285" cy="144017"/>
          </a:xfrm>
        </p:grpSpPr>
        <p:sp>
          <p:nvSpPr>
            <p:cNvPr id="31" name="Блок-схема: объединение 30"/>
            <p:cNvSpPr/>
            <p:nvPr/>
          </p:nvSpPr>
          <p:spPr>
            <a:xfrm>
              <a:off x="3263834" y="6222743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Блок-схема: объединение 31"/>
            <p:cNvSpPr/>
            <p:nvPr/>
          </p:nvSpPr>
          <p:spPr>
            <a:xfrm>
              <a:off x="3261589" y="6222742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662848"/>
              </p:ext>
            </p:extLst>
          </p:nvPr>
        </p:nvGraphicFramePr>
        <p:xfrm>
          <a:off x="414350" y="2667998"/>
          <a:ext cx="6175209" cy="19578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8745"/>
                <a:gridCol w="2016224"/>
                <a:gridCol w="2160240"/>
              </a:tblGrid>
              <a:tr h="208772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0070C0"/>
                          </a:solidFill>
                        </a:rPr>
                        <a:t>Вариант</a:t>
                      </a:r>
                      <a:r>
                        <a:rPr lang="ru-RU" sz="1100" b="1" baseline="0" dirty="0" smtClean="0">
                          <a:solidFill>
                            <a:srgbClr val="0070C0"/>
                          </a:solidFill>
                        </a:rPr>
                        <a:t> 1</a:t>
                      </a:r>
                      <a:endParaRPr lang="ru-RU" sz="11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0070C0"/>
                          </a:solidFill>
                        </a:rPr>
                        <a:t>Вариант 2</a:t>
                      </a:r>
                      <a:endParaRPr lang="ru-RU" sz="11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0070C0"/>
                          </a:solidFill>
                        </a:rPr>
                        <a:t>Вариант 3</a:t>
                      </a:r>
                      <a:endParaRPr lang="ru-RU" sz="11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57893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Заключение одного комплексного договора (выполнение работ по подключению как до границы земельного участка, так и в пределах границ земельного участка) с газораспределительной организацией:</a:t>
                      </a:r>
                    </a:p>
                    <a:p>
                      <a:pPr marL="0" indent="0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800" dirty="0" smtClean="0"/>
                        <a:t>АО</a:t>
                      </a:r>
                      <a:r>
                        <a:rPr lang="ru-RU" sz="800" baseline="0" dirty="0" smtClean="0"/>
                        <a:t> «Газпром газораспределение ЛО»;</a:t>
                      </a:r>
                    </a:p>
                    <a:p>
                      <a:pPr marL="0" indent="0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800" baseline="0" dirty="0" smtClean="0"/>
                        <a:t>ООО «ПетербургГаз».</a:t>
                      </a:r>
                      <a:endParaRPr lang="ru-RU" sz="800" dirty="0"/>
                    </a:p>
                  </a:txBody>
                  <a:tcPr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Заключение договора на догазификацию (до границы земельного участка)</a:t>
                      </a:r>
                      <a:r>
                        <a:rPr lang="ru-RU" sz="800" baseline="0" dirty="0" smtClean="0"/>
                        <a:t> с газораспределительной организацией</a:t>
                      </a:r>
                    </a:p>
                    <a:p>
                      <a:r>
                        <a:rPr lang="ru-RU" sz="800" baseline="0" dirty="0" smtClean="0"/>
                        <a:t>+</a:t>
                      </a:r>
                    </a:p>
                    <a:p>
                      <a:r>
                        <a:rPr lang="ru-RU" sz="800" baseline="0" dirty="0" smtClean="0"/>
                        <a:t>заключение договора в пределах границ земельного участка с любой организацией, имеющей разрешение на проектирование и строительство газопроводов</a:t>
                      </a:r>
                      <a:endParaRPr lang="ru-RU" sz="800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Заключение договора на догазификацию (до границы земельного участка)</a:t>
                      </a:r>
                      <a:r>
                        <a:rPr lang="ru-RU" sz="800" baseline="0" dirty="0" smtClean="0"/>
                        <a:t> с газораспределительной организацией</a:t>
                      </a:r>
                    </a:p>
                    <a:p>
                      <a:r>
                        <a:rPr lang="ru-RU" sz="800" baseline="0" dirty="0" smtClean="0"/>
                        <a:t>+</a:t>
                      </a:r>
                    </a:p>
                    <a:p>
                      <a:pPr marL="0" marR="0" indent="0" algn="l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Заключение договора с использованием субсидии* </a:t>
                      </a:r>
                      <a:r>
                        <a:rPr lang="ru-RU" sz="800" baseline="0" dirty="0" smtClean="0"/>
                        <a:t>в пределах границ земельного участка с любой организацией, имеющей разрешение на проектирование и строительство газопроводов</a:t>
                      </a:r>
                      <a:endParaRPr lang="ru-RU" sz="800" dirty="0" smtClean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0015">
                <a:tc gridSpan="2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70C0"/>
                          </a:solidFill>
                        </a:rPr>
                        <a:t>Работы в границах земельного участка выполняются за счет заявителя!</a:t>
                      </a:r>
                      <a:endParaRPr lang="ru-RU" sz="9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sz="800" dirty="0"/>
                    </a:p>
                  </a:txBody>
                  <a:tcPr>
                    <a:lnR w="1270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solidFill>
                            <a:srgbClr val="0070C0"/>
                          </a:solidFill>
                        </a:rPr>
                        <a:t>* Порядок предоставления субсидии в рамках постановления Правительства ЛО от 30.08.2013 № 282</a:t>
                      </a:r>
                      <a:endParaRPr lang="ru-RU" sz="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33" name="Группа 32"/>
          <p:cNvGrpSpPr/>
          <p:nvPr/>
        </p:nvGrpSpPr>
        <p:grpSpPr>
          <a:xfrm>
            <a:off x="3293085" y="4664969"/>
            <a:ext cx="362285" cy="144017"/>
            <a:chOff x="3261589" y="6222742"/>
            <a:chExt cx="362285" cy="144017"/>
          </a:xfrm>
        </p:grpSpPr>
        <p:sp>
          <p:nvSpPr>
            <p:cNvPr id="34" name="Блок-схема: объединение 33"/>
            <p:cNvSpPr/>
            <p:nvPr/>
          </p:nvSpPr>
          <p:spPr>
            <a:xfrm>
              <a:off x="3263834" y="6222743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Блок-схема: объединение 34"/>
            <p:cNvSpPr/>
            <p:nvPr/>
          </p:nvSpPr>
          <p:spPr>
            <a:xfrm>
              <a:off x="3261589" y="6222742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238957" y="5817096"/>
            <a:ext cx="6411938" cy="288032"/>
            <a:chOff x="244353" y="6429164"/>
            <a:chExt cx="6331862" cy="288032"/>
          </a:xfrm>
        </p:grpSpPr>
        <p:sp>
          <p:nvSpPr>
            <p:cNvPr id="37" name="Скругленный прямоугольник 36"/>
            <p:cNvSpPr/>
            <p:nvPr/>
          </p:nvSpPr>
          <p:spPr>
            <a:xfrm>
              <a:off x="358986" y="6465168"/>
              <a:ext cx="621722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ЗАКЛЮЧЕНИЕ ДОГОВОРОВ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38" name="Овал 37"/>
            <p:cNvSpPr/>
            <p:nvPr/>
          </p:nvSpPr>
          <p:spPr>
            <a:xfrm>
              <a:off x="244353" y="6429164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/>
                <a:t>4</a:t>
              </a:r>
            </a:p>
          </p:txBody>
        </p:sp>
      </p:grpSp>
      <p:grpSp>
        <p:nvGrpSpPr>
          <p:cNvPr id="39" name="Группа 38"/>
          <p:cNvGrpSpPr/>
          <p:nvPr/>
        </p:nvGrpSpPr>
        <p:grpSpPr>
          <a:xfrm>
            <a:off x="3286136" y="5601073"/>
            <a:ext cx="362285" cy="144017"/>
            <a:chOff x="3261589" y="6222742"/>
            <a:chExt cx="362285" cy="144017"/>
          </a:xfrm>
        </p:grpSpPr>
        <p:sp>
          <p:nvSpPr>
            <p:cNvPr id="40" name="Блок-схема: объединение 39"/>
            <p:cNvSpPr/>
            <p:nvPr/>
          </p:nvSpPr>
          <p:spPr>
            <a:xfrm>
              <a:off x="3263834" y="6222743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Блок-схема: объединение 40"/>
            <p:cNvSpPr/>
            <p:nvPr/>
          </p:nvSpPr>
          <p:spPr>
            <a:xfrm>
              <a:off x="3261589" y="6222742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sp>
        <p:nvSpPr>
          <p:cNvPr id="43" name="Скругленный прямоугольник 42"/>
          <p:cNvSpPr/>
          <p:nvPr/>
        </p:nvSpPr>
        <p:spPr>
          <a:xfrm>
            <a:off x="262417" y="6162710"/>
            <a:ext cx="6388478" cy="1454586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numCol="1" rtlCol="0" anchor="ctr"/>
          <a:lstStyle/>
          <a:p>
            <a:pPr fontAlgn="t"/>
            <a:endParaRPr lang="ru-RU" sz="900" dirty="0"/>
          </a:p>
        </p:txBody>
      </p:sp>
      <p:grpSp>
        <p:nvGrpSpPr>
          <p:cNvPr id="44" name="Группа 43"/>
          <p:cNvGrpSpPr/>
          <p:nvPr/>
        </p:nvGrpSpPr>
        <p:grpSpPr>
          <a:xfrm>
            <a:off x="238957" y="9454323"/>
            <a:ext cx="6395646" cy="288032"/>
            <a:chOff x="244352" y="6429164"/>
            <a:chExt cx="6331863" cy="288032"/>
          </a:xfrm>
        </p:grpSpPr>
        <p:sp>
          <p:nvSpPr>
            <p:cNvPr id="45" name="Скругленный прямоугольник 44"/>
            <p:cNvSpPr/>
            <p:nvPr/>
          </p:nvSpPr>
          <p:spPr>
            <a:xfrm>
              <a:off x="358986" y="6465168"/>
              <a:ext cx="621722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ПУСК ГАЗА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46" name="Овал 45"/>
            <p:cNvSpPr/>
            <p:nvPr/>
          </p:nvSpPr>
          <p:spPr>
            <a:xfrm>
              <a:off x="244352" y="6429164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/>
                <a:t>5</a:t>
              </a:r>
              <a:endParaRPr lang="ru-RU" sz="1600" dirty="0"/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3295330" y="9250676"/>
            <a:ext cx="362285" cy="144017"/>
            <a:chOff x="3261589" y="6222742"/>
            <a:chExt cx="362285" cy="144017"/>
          </a:xfrm>
        </p:grpSpPr>
        <p:sp>
          <p:nvSpPr>
            <p:cNvPr id="48" name="Блок-схема: объединение 47"/>
            <p:cNvSpPr/>
            <p:nvPr/>
          </p:nvSpPr>
          <p:spPr>
            <a:xfrm>
              <a:off x="3263834" y="6222743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Блок-схема: объединение 48"/>
            <p:cNvSpPr/>
            <p:nvPr/>
          </p:nvSpPr>
          <p:spPr>
            <a:xfrm>
              <a:off x="3261589" y="6222742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51" name="Таблица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022304"/>
              </p:ext>
            </p:extLst>
          </p:nvPr>
        </p:nvGraphicFramePr>
        <p:xfrm>
          <a:off x="345531" y="6249144"/>
          <a:ext cx="6345405" cy="1325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23429"/>
                <a:gridCol w="3621976"/>
              </a:tblGrid>
              <a:tr h="144016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70C0"/>
                          </a:solidFill>
                        </a:rPr>
                        <a:t>Заключение договора о техническом обслуживании газоиспользующего оборудования: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документы на газоиспользующее оборудование;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документы, содержащие дату опломбирования прибора учета газа;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копия акта об определении границ раздела собственности на газораспределительной сети (при наличии).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70C0"/>
                          </a:solidFill>
                        </a:rPr>
                        <a:t>Заключение договора на поставку газа: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копия акта о готовности сетей газопотребления и газоиспользующего оборудования к подключению (технологическом присоединении);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копия договора о техническом обслуживании газопровода и газоиспользующего оборудования;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размер (объем, площадь) отапливаемых помещений;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документы, подтверждающие количество лиц, проживающих в доме;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паспорт на счетчик.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62" name="Picture 38" descr="C:\Users\kg_tsoi\Desktop\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97" y="7689304"/>
            <a:ext cx="6249317" cy="1536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303" y="128464"/>
            <a:ext cx="1309229" cy="745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9299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0728" y="111211"/>
            <a:ext cx="5760640" cy="729494"/>
          </a:xfrm>
        </p:spPr>
        <p:txBody>
          <a:bodyPr>
            <a:noAutofit/>
          </a:bodyPr>
          <a:lstStyle/>
          <a:p>
            <a:r>
              <a:rPr lang="ru-RU" sz="2200" b="1" dirty="0" smtClean="0"/>
              <a:t>ПАМЯТКА ДЛЯ ГРАЖДАН ПО ГАЗИФИКАЦИИ ДОМОВЛАДЕНИЙ С ПОМОЩЬЮ СУБСИДИИ</a:t>
            </a:r>
            <a:endParaRPr lang="ru-RU" sz="2200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03256" y="925907"/>
            <a:ext cx="6287952" cy="21602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РАЗМЕР СУБСИДИИ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16632" y="1208585"/>
            <a:ext cx="6624733" cy="1993557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1200" dirty="0" smtClean="0"/>
          </a:p>
          <a:p>
            <a:pPr algn="just"/>
            <a:r>
              <a:rPr lang="ru-RU" sz="1200" dirty="0" smtClean="0"/>
              <a:t> </a:t>
            </a:r>
            <a:endParaRPr lang="ru-RU" sz="1800" dirty="0"/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978256"/>
              </p:ext>
            </p:extLst>
          </p:nvPr>
        </p:nvGraphicFramePr>
        <p:xfrm>
          <a:off x="367375" y="1033919"/>
          <a:ext cx="6241602" cy="1716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971274"/>
                <a:gridCol w="1270328"/>
              </a:tblGrid>
              <a:tr h="254045"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/>
                        <a:t>       </a:t>
                      </a:r>
                      <a:endParaRPr lang="ru-RU" sz="12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62135">
                <a:tc>
                  <a:txBody>
                    <a:bodyPr/>
                    <a:lstStyle/>
                    <a:p>
                      <a:pPr marL="0" marR="0" indent="0" algn="l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Ветераны и инвалиды Великой Отечественной войны и приравненные к ним лица, членов семей участников специальной военной операции, погибших (умерших) вследствие выполнения задач в ходе специальной военной операции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до 300 тыс. руб.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54045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/>
                        <a:t>Льготная</a:t>
                      </a:r>
                      <a:endParaRPr lang="ru-RU" sz="12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до 200 тыс. руб.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44600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/>
                        <a:t>Прочая - не более 200 м² </a:t>
                      </a:r>
                      <a:endParaRPr lang="ru-RU" sz="12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до 180 тыс. руб.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5" name="Скругленный прямоугольник 24"/>
          <p:cNvSpPr/>
          <p:nvPr/>
        </p:nvSpPr>
        <p:spPr>
          <a:xfrm>
            <a:off x="321026" y="7206304"/>
            <a:ext cx="6287951" cy="21602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ДОКУМЕНТЫ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88638" y="7423324"/>
            <a:ext cx="6552728" cy="2482676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100" dirty="0" smtClean="0"/>
              <a:t>Копия паспорта гражданина РФ – собственника домовладения и/или его родственника </a:t>
            </a:r>
            <a:r>
              <a:rPr lang="ru-RU" sz="1100" dirty="0"/>
              <a:t/>
            </a:r>
            <a:br>
              <a:rPr lang="ru-RU" sz="1100" dirty="0"/>
            </a:br>
            <a:r>
              <a:rPr lang="ru-RU" sz="1100" dirty="0"/>
              <a:t>(</a:t>
            </a:r>
            <a:r>
              <a:rPr lang="ru-RU" sz="1100" dirty="0" smtClean="0"/>
              <a:t>зарегистрированного </a:t>
            </a:r>
            <a:r>
              <a:rPr lang="ru-RU" sz="1100" dirty="0"/>
              <a:t>по месту жительства в ЛО не менее одного года и в газифицируемом доме </a:t>
            </a:r>
            <a:r>
              <a:rPr lang="ru-RU" sz="1100" dirty="0" smtClean="0"/>
              <a:t>на </a:t>
            </a:r>
            <a:r>
              <a:rPr lang="ru-RU" sz="1100" dirty="0"/>
              <a:t>дату заключения договора</a:t>
            </a:r>
            <a:r>
              <a:rPr lang="ru-RU" sz="1100" dirty="0" smtClean="0"/>
              <a:t>);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100" dirty="0" smtClean="0"/>
              <a:t>Копия СНИЛС;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100" dirty="0" smtClean="0"/>
              <a:t>Согласие собственника домовладения и его родственника (при необходимости) на обработку персональных данных;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100" dirty="0" smtClean="0"/>
              <a:t>Выписка из ЕГРН (не ранее трех месяцев до даты заключения договора);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100" dirty="0" smtClean="0"/>
              <a:t>Согласие каждого </a:t>
            </a:r>
            <a:r>
              <a:rPr lang="ru-RU" sz="1100" dirty="0"/>
              <a:t>собственника домовладения на газификацию </a:t>
            </a:r>
            <a:r>
              <a:rPr lang="ru-RU" sz="1100" dirty="0" smtClean="0"/>
              <a:t>домовладения;</a:t>
            </a:r>
          </a:p>
          <a:p>
            <a:pPr indent="72000" algn="just" fontAlgn="base">
              <a:buFont typeface="Arial" panose="020B0604020202020204" pitchFamily="34" charset="0"/>
              <a:buChar char="•"/>
            </a:pPr>
            <a:r>
              <a:rPr lang="ru-RU" sz="1100" dirty="0" smtClean="0"/>
              <a:t>Подтверждение льготного статуса собственника домовладения или его родственника</a:t>
            </a:r>
            <a:r>
              <a:rPr lang="ru-RU" sz="1100" dirty="0"/>
              <a:t> 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100" dirty="0" smtClean="0"/>
              <a:t>(при наличии);</a:t>
            </a:r>
          </a:p>
          <a:p>
            <a:pPr indent="72000" algn="just" fontAlgn="base">
              <a:buFont typeface="Arial" panose="020B0604020202020204" pitchFamily="34" charset="0"/>
              <a:buChar char="•"/>
            </a:pPr>
            <a:r>
              <a:rPr lang="ru-RU" sz="1100" dirty="0" smtClean="0"/>
              <a:t>Копия документа</a:t>
            </a:r>
            <a:r>
              <a:rPr lang="ru-RU" sz="1100" dirty="0"/>
              <a:t>, подтверждающего родственные отношения с собственником </a:t>
            </a:r>
            <a:r>
              <a:rPr lang="ru-RU" sz="1100" dirty="0" smtClean="0"/>
              <a:t>домовладения (при необходимости);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100" dirty="0"/>
              <a:t>Информация о расположении точки подключения на границе земельного участка (направляется АО «Газпром газораспределение ЛО» или ООО «ПетербургГаз» </a:t>
            </a:r>
            <a:r>
              <a:rPr lang="ru-RU" sz="1100" dirty="0" smtClean="0"/>
              <a:t>по </a:t>
            </a:r>
            <a:r>
              <a:rPr lang="ru-RU" sz="1100" dirty="0"/>
              <a:t>результатам разработки проектной документации сети газораспределения до границы земельного участка</a:t>
            </a:r>
            <a:r>
              <a:rPr lang="ru-RU" sz="1100" dirty="0" smtClean="0"/>
              <a:t>)</a:t>
            </a:r>
            <a:endParaRPr lang="ru-RU" sz="1100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03256" y="3205580"/>
            <a:ext cx="6287952" cy="21602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ПЕРЕЧЕНЬ ЛЬГОТНЫХ КАТЕГОРИЙ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34864" y="3425042"/>
            <a:ext cx="6624735" cy="3778820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150" dirty="0"/>
              <a:t>Ветераны и инвалиды Великой Отечественной войны и приравненные к ним лица, </a:t>
            </a:r>
            <a:r>
              <a:rPr lang="ru-RU" sz="1150" dirty="0" smtClean="0"/>
              <a:t>члены </a:t>
            </a:r>
            <a:r>
              <a:rPr lang="ru-RU" sz="1150" dirty="0"/>
              <a:t>семей участников специальной военной операции, погибших (умерших) вследствие выполнения задач в ходе специальной военной </a:t>
            </a:r>
            <a:r>
              <a:rPr lang="ru-RU" sz="1150" dirty="0" smtClean="0"/>
              <a:t>операции;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150" dirty="0" smtClean="0"/>
              <a:t>Получатели трудовой пенсии, страховой пенсии, пенсии по государственному пенсионному обеспечению;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150" dirty="0" smtClean="0"/>
              <a:t>Многодетные семьи, молодые </a:t>
            </a:r>
            <a:r>
              <a:rPr lang="ru-RU" sz="1150" dirty="0"/>
              <a:t>семьи;</a:t>
            </a:r>
            <a:endParaRPr lang="ru-RU" sz="1150" dirty="0" smtClean="0"/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150" dirty="0" smtClean="0"/>
              <a:t>Родители (усыновители), воспитывающие совместно проживающих с ними одного или нескольких детей-инвалидов;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150" dirty="0" smtClean="0"/>
              <a:t>Лица</a:t>
            </a:r>
            <a:r>
              <a:rPr lang="ru-RU" sz="1150" dirty="0"/>
              <a:t>, осуществляющие уход за детьми инвалидами (родители, усыновители, опекуны</a:t>
            </a:r>
            <a:r>
              <a:rPr lang="ru-RU" sz="1150" dirty="0" smtClean="0"/>
              <a:t>);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150" dirty="0" smtClean="0"/>
              <a:t>Инвалиды </a:t>
            </a:r>
            <a:r>
              <a:rPr lang="ru-RU" sz="1150" dirty="0"/>
              <a:t>I, II и III групп</a:t>
            </a:r>
            <a:r>
              <a:rPr lang="ru-RU" sz="1150" dirty="0" smtClean="0"/>
              <a:t>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150" dirty="0"/>
              <a:t>Герои Советского Союза, Герои Российской Федерации, Герои Социалистического Труда (СССР), Герои Труда Российской Федерации, полные кавалеры ордена Славы</a:t>
            </a:r>
            <a:endParaRPr lang="ru-RU" sz="1150" dirty="0" smtClean="0"/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150" dirty="0"/>
              <a:t>В</a:t>
            </a:r>
            <a:r>
              <a:rPr lang="ru-RU" sz="1150" dirty="0" smtClean="0"/>
              <a:t>етераны и инвалиды боевых действий, ветераны труда;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150" dirty="0" smtClean="0"/>
              <a:t>Граждане</a:t>
            </a:r>
            <a:r>
              <a:rPr lang="ru-RU" sz="1150" dirty="0"/>
              <a:t>, призванные на военную службу по частичной мобилизации, </a:t>
            </a:r>
            <a:r>
              <a:rPr lang="ru-RU" sz="1150" dirty="0" smtClean="0"/>
              <a:t>члены их </a:t>
            </a:r>
            <a:r>
              <a:rPr lang="ru-RU" sz="1150" dirty="0"/>
              <a:t>семей;</a:t>
            </a:r>
            <a:endParaRPr lang="ru-RU" sz="1150" dirty="0" smtClean="0"/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150" dirty="0" smtClean="0"/>
              <a:t>Военнослужащие </a:t>
            </a:r>
            <a:r>
              <a:rPr lang="ru-RU" sz="1150" dirty="0"/>
              <a:t>Вооруженных Сил Российской </a:t>
            </a:r>
            <a:r>
              <a:rPr lang="ru-RU" sz="1150" dirty="0" smtClean="0"/>
              <a:t>Федерации, </a:t>
            </a:r>
            <a:r>
              <a:rPr lang="ru-RU" sz="1150" dirty="0"/>
              <a:t>принимающие участие </a:t>
            </a:r>
            <a:r>
              <a:rPr lang="ru-RU" sz="1150" dirty="0" smtClean="0"/>
              <a:t/>
            </a:r>
            <a:br>
              <a:rPr lang="ru-RU" sz="1150" dirty="0" smtClean="0"/>
            </a:br>
            <a:r>
              <a:rPr lang="ru-RU" sz="1150" dirty="0" smtClean="0"/>
              <a:t>в специальной </a:t>
            </a:r>
            <a:r>
              <a:rPr lang="ru-RU" sz="1150" dirty="0"/>
              <a:t>военной </a:t>
            </a:r>
            <a:r>
              <a:rPr lang="ru-RU" sz="1150" dirty="0" smtClean="0"/>
              <a:t>операции, члены их семей;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150" dirty="0"/>
              <a:t>Граждане из числа предусмотренных частью 4 статьи 22.1 Федерального </a:t>
            </a:r>
            <a:r>
              <a:rPr lang="ru-RU" sz="1150" dirty="0" smtClean="0"/>
              <a:t>закона </a:t>
            </a:r>
            <a:br>
              <a:rPr lang="ru-RU" sz="1150" dirty="0" smtClean="0"/>
            </a:br>
            <a:r>
              <a:rPr lang="ru-RU" sz="1150" dirty="0" smtClean="0"/>
              <a:t>от 31.05.1996 № </a:t>
            </a:r>
            <a:r>
              <a:rPr lang="ru-RU" sz="1150" dirty="0"/>
              <a:t>61-ФЗ </a:t>
            </a:r>
            <a:r>
              <a:rPr lang="ru-RU" sz="1150" dirty="0" smtClean="0"/>
              <a:t>«Об обороне», </a:t>
            </a:r>
            <a:r>
              <a:rPr lang="ru-RU" sz="1150" dirty="0"/>
              <a:t>члены их </a:t>
            </a:r>
            <a:r>
              <a:rPr lang="ru-RU" sz="1150" dirty="0" smtClean="0"/>
              <a:t>семей;</a:t>
            </a:r>
          </a:p>
          <a:p>
            <a:pPr indent="72000" algn="just" fontAlgn="base">
              <a:buFont typeface="Arial" panose="020B0604020202020204" pitchFamily="34" charset="0"/>
              <a:buChar char="•"/>
            </a:pPr>
            <a:r>
              <a:rPr lang="ru-RU" sz="1150" dirty="0"/>
              <a:t>Граждане, имеющие право на получение социальной поддержки в соответствии </a:t>
            </a:r>
            <a:br>
              <a:rPr lang="ru-RU" sz="1150" dirty="0"/>
            </a:br>
            <a:r>
              <a:rPr lang="ru-RU" sz="1150" dirty="0"/>
              <a:t>с законом Российской Федерации от 15.05.1991 № 1244-1 «О социальной защите граждан, подвергшихся воздействию радиации вследствие </a:t>
            </a:r>
            <a:r>
              <a:rPr lang="ru-RU" sz="1150" dirty="0" smtClean="0"/>
              <a:t>катастрофы на </a:t>
            </a:r>
            <a:r>
              <a:rPr lang="ru-RU" sz="1150" dirty="0"/>
              <a:t>Чернобыльской АЭС</a:t>
            </a:r>
            <a:r>
              <a:rPr lang="ru-RU" sz="1150" dirty="0" smtClean="0"/>
              <a:t>»</a:t>
            </a:r>
            <a:endParaRPr lang="ru-RU" sz="1150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177950" y="56456"/>
            <a:ext cx="924754" cy="846690"/>
            <a:chOff x="908721" y="116029"/>
            <a:chExt cx="799272" cy="770414"/>
          </a:xfrm>
        </p:grpSpPr>
        <p:pic>
          <p:nvPicPr>
            <p:cNvPr id="13" name="Picture 1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8721" y="116029"/>
              <a:ext cx="756084" cy="770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" name="Объект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71465916"/>
                </p:ext>
              </p:extLst>
            </p:nvPr>
          </p:nvGraphicFramePr>
          <p:xfrm>
            <a:off x="982506" y="147449"/>
            <a:ext cx="725487" cy="725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8" name="Точечный рисунок" r:id="rId5" imgW="0" imgH="0" progId="PBrush">
                    <p:embed/>
                  </p:oleObj>
                </mc:Choice>
                <mc:Fallback>
                  <p:oleObj name="Точечный рисунок" r:id="rId5" imgW="0" imgH="0" progId="PBrush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2506" y="147449"/>
                          <a:ext cx="725487" cy="725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388140"/>
              </p:ext>
            </p:extLst>
          </p:nvPr>
        </p:nvGraphicFramePr>
        <p:xfrm>
          <a:off x="321025" y="2648744"/>
          <a:ext cx="6287951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7951"/>
              </a:tblGrid>
              <a:tr h="412794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chemeClr val="tx1"/>
                          </a:solidFill>
                        </a:rPr>
                        <a:t>Дополнительно появилась возможность использования регионального материнского капитала для газификации жилых помещений на территории Ленинградской области.</a:t>
                      </a:r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346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12"/>
          <p:cNvSpPr/>
          <p:nvPr/>
        </p:nvSpPr>
        <p:spPr>
          <a:xfrm>
            <a:off x="299313" y="493431"/>
            <a:ext cx="3117599" cy="2304256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200" dirty="0" smtClean="0"/>
              <a:t>Исполнителем по договору могут выступать организации, имеющие допуск к работам по инженерным изысканиям, проектированию </a:t>
            </a:r>
            <a:br>
              <a:rPr lang="ru-RU" sz="1200" dirty="0" smtClean="0"/>
            </a:br>
            <a:r>
              <a:rPr lang="ru-RU" sz="1200" dirty="0" smtClean="0"/>
              <a:t>и строительству сетей газоснабжения, выданный саморегулируемой организацией. </a:t>
            </a:r>
          </a:p>
          <a:p>
            <a:pPr algn="just"/>
            <a:r>
              <a:rPr lang="ru-RU" sz="1200" dirty="0" smtClean="0"/>
              <a:t>На официальном сайте комитета по топливно-энергетическому комплексу Ленинградской области размещён перечень организаций, уже работающих по субсидии </a:t>
            </a:r>
            <a:r>
              <a:rPr lang="en-US" sz="1200" dirty="0" smtClean="0"/>
              <a:t>https://power.lenobl.ru/</a:t>
            </a:r>
            <a:endParaRPr lang="ru-RU" sz="18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92131" y="3281112"/>
            <a:ext cx="6316201" cy="2843518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/>
            <a:r>
              <a:rPr lang="ru-RU" sz="1200" b="1" dirty="0">
                <a:solidFill>
                  <a:srgbClr val="00B0F0"/>
                </a:solidFill>
              </a:rPr>
              <a:t>Необходимо заключить</a:t>
            </a:r>
            <a:r>
              <a:rPr lang="ru-RU" sz="1200" dirty="0">
                <a:solidFill>
                  <a:srgbClr val="00B0F0"/>
                </a:solidFill>
              </a:rPr>
              <a:t> </a:t>
            </a:r>
            <a:r>
              <a:rPr lang="ru-RU" sz="1200" b="1" dirty="0">
                <a:solidFill>
                  <a:srgbClr val="00B0F0"/>
                </a:solidFill>
              </a:rPr>
              <a:t> с выбранной организацией договор</a:t>
            </a:r>
            <a:r>
              <a:rPr lang="ru-RU" sz="1200" dirty="0">
                <a:solidFill>
                  <a:srgbClr val="00B0F0"/>
                </a:solidFill>
              </a:rPr>
              <a:t> </a:t>
            </a:r>
            <a:r>
              <a:rPr lang="ru-RU" sz="1200" dirty="0"/>
              <a:t>на выполнение работ 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по </a:t>
            </a:r>
            <a:r>
              <a:rPr lang="ru-RU" sz="1200" dirty="0"/>
              <a:t>газификации </a:t>
            </a:r>
            <a:r>
              <a:rPr lang="ru-RU" sz="1200" dirty="0" smtClean="0"/>
              <a:t>домовладения и совместно </a:t>
            </a:r>
            <a:r>
              <a:rPr lang="ru-RU" sz="1200" dirty="0"/>
              <a:t>с организацией выбрать трассу и способ прокладки газопровода, как от границы земельного участка до фасада дома, 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так </a:t>
            </a:r>
            <a:r>
              <a:rPr lang="ru-RU" sz="1200" dirty="0"/>
              <a:t>и внутреннего газопровода до газоиспользующего оборудования.  </a:t>
            </a:r>
            <a:endParaRPr lang="ru-RU" sz="1200" dirty="0" smtClean="0"/>
          </a:p>
          <a:p>
            <a:pPr algn="just" fontAlgn="base"/>
            <a:r>
              <a:rPr lang="ru-RU" sz="1200" dirty="0" smtClean="0"/>
              <a:t>Общая стоимость работ напрямую зависит от объемов работ, в том числе протяженности газопровода. </a:t>
            </a:r>
          </a:p>
          <a:p>
            <a:pPr algn="just" fontAlgn="base"/>
            <a:r>
              <a:rPr lang="ru-RU" sz="1200" b="1" dirty="0" smtClean="0">
                <a:solidFill>
                  <a:srgbClr val="00B0F0"/>
                </a:solidFill>
              </a:rPr>
              <a:t>Внести обязательный платеж</a:t>
            </a:r>
          </a:p>
          <a:p>
            <a:pPr algn="just" fontAlgn="base"/>
            <a:r>
              <a:rPr lang="ru-RU" sz="1200" dirty="0" smtClean="0"/>
              <a:t>Согласно договору, заключенному между собственником индивидуального домовладения и подрядчиком, собственник обязан внести авансовый платеж, который зависит от наличия льготы и составляет:</a:t>
            </a:r>
          </a:p>
          <a:p>
            <a:pPr algn="just" fontAlgn="base"/>
            <a:r>
              <a:rPr lang="ru-RU" sz="1200" dirty="0" smtClean="0"/>
              <a:t>• 1 000 руб. (для льготных категорий граждан);</a:t>
            </a:r>
          </a:p>
          <a:p>
            <a:pPr algn="just" fontAlgn="base"/>
            <a:r>
              <a:rPr lang="ru-RU" sz="1200" dirty="0" smtClean="0"/>
              <a:t>• 5 000 руб. (для прочих категорий граждан);</a:t>
            </a:r>
          </a:p>
          <a:p>
            <a:pPr algn="just" fontAlgn="base"/>
            <a:r>
              <a:rPr lang="ru-RU" sz="1200" dirty="0" smtClean="0"/>
              <a:t>Для </a:t>
            </a:r>
            <a:r>
              <a:rPr lang="ru-RU" sz="1200" dirty="0"/>
              <a:t>ветеранов и инвалидов ВОВ и </a:t>
            </a:r>
            <a:r>
              <a:rPr lang="ru-RU" sz="1200" dirty="0" smtClean="0"/>
              <a:t>приравненных </a:t>
            </a:r>
            <a:r>
              <a:rPr lang="ru-RU" sz="1200" dirty="0"/>
              <a:t>к ним </a:t>
            </a:r>
            <a:r>
              <a:rPr lang="ru-RU" sz="1200" dirty="0" smtClean="0"/>
              <a:t>лиц, членов </a:t>
            </a:r>
            <a:r>
              <a:rPr lang="ru-RU" sz="1200" dirty="0"/>
              <a:t>семей участников специальной военной операции, погибших (умерших) вследствие выполнения задач в ходе специальной военной операции авансовый платеж </a:t>
            </a:r>
            <a:r>
              <a:rPr lang="ru-RU" sz="1200" dirty="0" smtClean="0"/>
              <a:t>исключен.</a:t>
            </a:r>
            <a:endParaRPr lang="ru-RU" sz="12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99314" y="6645188"/>
            <a:ext cx="6294651" cy="1296144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/>
            <a:r>
              <a:rPr lang="ru-RU" sz="1200" b="1" dirty="0" smtClean="0">
                <a:solidFill>
                  <a:srgbClr val="00B0F0"/>
                </a:solidFill>
              </a:rPr>
              <a:t>По результатам выполненных строительно-монтажных работ гражданин: </a:t>
            </a:r>
          </a:p>
          <a:p>
            <a:pPr marL="171450" indent="-171450" algn="just" fontAlgn="base">
              <a:buFont typeface="Arial" panose="020B0604020202020204" pitchFamily="34" charset="0"/>
              <a:buChar char="•"/>
            </a:pPr>
            <a:r>
              <a:rPr lang="ru-RU" sz="1200" dirty="0" smtClean="0"/>
              <a:t>проверяет и принимает выполненные работы, подписывает акт выполненных работ </a:t>
            </a:r>
            <a:br>
              <a:rPr lang="ru-RU" sz="1200" dirty="0" smtClean="0"/>
            </a:br>
            <a:r>
              <a:rPr lang="ru-RU" sz="1200" dirty="0" smtClean="0"/>
              <a:t>по газификации индивидуального домовладения;</a:t>
            </a:r>
          </a:p>
          <a:p>
            <a:pPr marL="171450" indent="-171450" algn="just" fontAlgn="base">
              <a:buFont typeface="Arial" panose="020B0604020202020204" pitchFamily="34" charset="0"/>
              <a:buChar char="•"/>
            </a:pPr>
            <a:r>
              <a:rPr lang="ru-RU" sz="1200" dirty="0" smtClean="0"/>
              <a:t>при необходимости вносит плату за выполненные работы по газификации домовладения, превышающую сумму субсидии и обязательного платежа;</a:t>
            </a:r>
          </a:p>
          <a:p>
            <a:pPr marL="171450" indent="-171450" algn="just" fontAlgn="base">
              <a:buFont typeface="Arial" panose="020B0604020202020204" pitchFamily="34" charset="0"/>
              <a:buChar char="•"/>
            </a:pPr>
            <a:r>
              <a:rPr lang="ru-RU" sz="1200" dirty="0" smtClean="0"/>
              <a:t>подписывает акт о подключении (технологическом присоединении)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91575" y="7977336"/>
            <a:ext cx="6290206" cy="1728192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/>
            <a:r>
              <a:rPr lang="ru-RU" sz="1200" b="1" dirty="0" smtClean="0">
                <a:solidFill>
                  <a:srgbClr val="FF0000"/>
                </a:solidFill>
              </a:rPr>
              <a:t>Важно!</a:t>
            </a:r>
          </a:p>
          <a:p>
            <a:pPr algn="just" fontAlgn="base"/>
            <a:r>
              <a:rPr lang="ru-RU" sz="1200" b="1" dirty="0" smtClean="0">
                <a:solidFill>
                  <a:srgbClr val="00B0F0"/>
                </a:solidFill>
              </a:rPr>
              <a:t>Собственник домовладения ДО ПОДПИСАНИЯ АКТА О ПОДКЛЮЧЕНИИ </a:t>
            </a:r>
            <a:br>
              <a:rPr lang="ru-RU" sz="1200" b="1" dirty="0" smtClean="0">
                <a:solidFill>
                  <a:srgbClr val="00B0F0"/>
                </a:solidFill>
              </a:rPr>
            </a:br>
            <a:r>
              <a:rPr lang="ru-RU" sz="1200" b="1" dirty="0" smtClean="0">
                <a:solidFill>
                  <a:srgbClr val="00B0F0"/>
                </a:solidFill>
              </a:rPr>
              <a:t>обязан заключить:</a:t>
            </a:r>
          </a:p>
          <a:p>
            <a:pPr indent="252000" algn="just" fontAlgn="base">
              <a:buFont typeface="+mj-lt"/>
              <a:buAutoNum type="arabicPeriod"/>
            </a:pPr>
            <a:r>
              <a:rPr lang="ru-RU" sz="1200" dirty="0" smtClean="0"/>
              <a:t>договор на техническое обслуживание сети газопотребления внутри границ земельного участка;</a:t>
            </a:r>
          </a:p>
          <a:p>
            <a:pPr indent="252000" algn="just" fontAlgn="base">
              <a:buFont typeface="+mj-lt"/>
              <a:buAutoNum type="arabicPeriod"/>
            </a:pPr>
            <a:r>
              <a:rPr lang="ru-RU" sz="1200" dirty="0" smtClean="0"/>
              <a:t>договор технического обслуживания и ремонта внутридомового </a:t>
            </a:r>
            <a:r>
              <a:rPr lang="ru-RU" sz="1200" dirty="0"/>
              <a:t>газового </a:t>
            </a:r>
            <a:r>
              <a:rPr lang="ru-RU" sz="1200" dirty="0" smtClean="0"/>
              <a:t>оборудования.</a:t>
            </a:r>
            <a:endParaRPr lang="ru-RU" sz="1200" dirty="0"/>
          </a:p>
          <a:p>
            <a:pPr algn="just" fontAlgn="base"/>
            <a:r>
              <a:rPr lang="ru-RU" sz="1200" dirty="0" smtClean="0"/>
              <a:t>Копии договоров необходимо направить в организацию – исполнителя работ </a:t>
            </a:r>
            <a:br>
              <a:rPr lang="ru-RU" sz="1200" dirty="0" smtClean="0"/>
            </a:br>
            <a:r>
              <a:rPr lang="ru-RU" sz="1200" dirty="0" smtClean="0"/>
              <a:t>по газификации домовладения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271885" y="2993080"/>
            <a:ext cx="6290053" cy="288032"/>
            <a:chOff x="244352" y="3260812"/>
            <a:chExt cx="6328960" cy="288032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358986" y="3271085"/>
              <a:ext cx="6214326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ЗАКЛЮЧЕНИЕ ДОГОВОРА И ВЫПОЛНЕНИЕ РАБОТ ПО ГАЗИФИКАЦИИ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" name="Овал 1"/>
            <p:cNvSpPr/>
            <p:nvPr/>
          </p:nvSpPr>
          <p:spPr>
            <a:xfrm>
              <a:off x="244352" y="3260812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/>
                <a:t>2</a:t>
              </a:r>
              <a:endParaRPr lang="ru-RU" sz="1600" dirty="0"/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299313" y="97443"/>
            <a:ext cx="6294652" cy="288032"/>
            <a:chOff x="251582" y="164468"/>
            <a:chExt cx="6354893" cy="288032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358986" y="200472"/>
              <a:ext cx="624748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ВЫБОР ОРГАНИЗАЦИИ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251582" y="164468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/>
                <a:t>1</a:t>
              </a:r>
              <a:endParaRPr lang="ru-RU" sz="1600" dirty="0"/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271885" y="6303860"/>
            <a:ext cx="6316757" cy="288032"/>
            <a:chOff x="244352" y="6429164"/>
            <a:chExt cx="6331863" cy="288032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358986" y="6465168"/>
              <a:ext cx="621722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ЗАВЕРШЕНИЕ РАБОТ ПО ГАЗИФИКАЦИИ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244352" y="6429164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/>
                <a:t>3</a:t>
              </a:r>
            </a:p>
          </p:txBody>
        </p:sp>
      </p:grpSp>
      <p:grpSp>
        <p:nvGrpSpPr>
          <p:cNvPr id="4" name="Группа 3"/>
          <p:cNvGrpSpPr/>
          <p:nvPr/>
        </p:nvGrpSpPr>
        <p:grpSpPr>
          <a:xfrm>
            <a:off x="3265496" y="6124630"/>
            <a:ext cx="362285" cy="144017"/>
            <a:chOff x="3261589" y="6222742"/>
            <a:chExt cx="362285" cy="144017"/>
          </a:xfrm>
        </p:grpSpPr>
        <p:sp>
          <p:nvSpPr>
            <p:cNvPr id="26" name="Блок-схема: объединение 25"/>
            <p:cNvSpPr/>
            <p:nvPr/>
          </p:nvSpPr>
          <p:spPr>
            <a:xfrm>
              <a:off x="3263834" y="6222743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Блок-схема: объединение 26"/>
            <p:cNvSpPr/>
            <p:nvPr/>
          </p:nvSpPr>
          <p:spPr>
            <a:xfrm>
              <a:off x="3261589" y="6222742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238016" y="2819158"/>
            <a:ext cx="362285" cy="144017"/>
            <a:chOff x="3261589" y="3008784"/>
            <a:chExt cx="362285" cy="144017"/>
          </a:xfrm>
        </p:grpSpPr>
        <p:sp>
          <p:nvSpPr>
            <p:cNvPr id="28" name="Блок-схема: объединение 27"/>
            <p:cNvSpPr/>
            <p:nvPr/>
          </p:nvSpPr>
          <p:spPr>
            <a:xfrm>
              <a:off x="3263834" y="3008785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Блок-схема: объединение 28"/>
            <p:cNvSpPr/>
            <p:nvPr/>
          </p:nvSpPr>
          <p:spPr>
            <a:xfrm>
              <a:off x="3261589" y="3008784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pic>
        <p:nvPicPr>
          <p:cNvPr id="23" name="Picture 2" descr="C:\Users\kg_tsoi\Desktop\dogazi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4518" y="488504"/>
            <a:ext cx="3133815" cy="2259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0728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99314" y="1018617"/>
            <a:ext cx="6442054" cy="8828252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/>
            <a:endParaRPr lang="ru-RU" sz="12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99314" y="133446"/>
            <a:ext cx="6310405" cy="85911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КОНТАКТЫ </a:t>
            </a:r>
            <a:r>
              <a:rPr lang="ru-RU" sz="1400" b="1" dirty="0" smtClean="0">
                <a:solidFill>
                  <a:schemeClr val="bg1"/>
                </a:solidFill>
              </a:rPr>
              <a:t>ОРГАНИЗАЦИЙ, 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работающих </a:t>
            </a:r>
            <a:r>
              <a:rPr lang="ru-RU" sz="1400" b="1" dirty="0">
                <a:solidFill>
                  <a:schemeClr val="bg1"/>
                </a:solidFill>
              </a:rPr>
              <a:t>в рамках Порядка предоставления субсидий 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</a:rPr>
              <a:t>на газификацию домовладений, и </a:t>
            </a:r>
            <a:r>
              <a:rPr lang="ru-RU" sz="1400" b="1" dirty="0" smtClean="0">
                <a:solidFill>
                  <a:schemeClr val="bg1"/>
                </a:solidFill>
              </a:rPr>
              <a:t>заключивших </a:t>
            </a:r>
            <a:r>
              <a:rPr lang="ru-RU" sz="1400" b="1" dirty="0">
                <a:solidFill>
                  <a:schemeClr val="bg1"/>
                </a:solidFill>
              </a:rPr>
              <a:t>с комитетом по ТЭК </a:t>
            </a:r>
            <a:endParaRPr lang="ru-RU" sz="1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соглашения </a:t>
            </a:r>
            <a:r>
              <a:rPr lang="ru-RU" sz="1400" b="1" dirty="0">
                <a:solidFill>
                  <a:schemeClr val="bg1"/>
                </a:solidFill>
              </a:rPr>
              <a:t>о предоставлении </a:t>
            </a:r>
            <a:r>
              <a:rPr lang="ru-RU" sz="1400" b="1" dirty="0" smtClean="0">
                <a:solidFill>
                  <a:schemeClr val="bg1"/>
                </a:solidFill>
              </a:rPr>
              <a:t>субсидий</a:t>
            </a:r>
            <a:endParaRPr lang="ru-RU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423910"/>
              </p:ext>
            </p:extLst>
          </p:nvPr>
        </p:nvGraphicFramePr>
        <p:xfrm>
          <a:off x="844392" y="1218804"/>
          <a:ext cx="5351897" cy="842787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500947"/>
                <a:gridCol w="2850950"/>
              </a:tblGrid>
              <a:tr h="500362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АО «Газпром газораспределение ЛО»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8 (812) 405-40-04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ИП</a:t>
                      </a:r>
                      <a:r>
                        <a:rPr lang="ru-RU" sz="1200" b="0" baseline="0" dirty="0" smtClean="0"/>
                        <a:t> Никитин Александр Владимирович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8 911</a:t>
                      </a:r>
                      <a:r>
                        <a:rPr lang="ru-RU" sz="1200" b="0" baseline="0" dirty="0" smtClean="0"/>
                        <a:t> 718 75 91</a:t>
                      </a:r>
                      <a:endParaRPr lang="ru-RU" sz="1200" b="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678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«Леноблстрой»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921 181 62 69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ИП</a:t>
                      </a:r>
                      <a:r>
                        <a:rPr lang="ru-RU" sz="1200" baseline="0" dirty="0" smtClean="0"/>
                        <a:t> Луценко Антон Сергеевич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905 897 05 90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708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«Мапгазстрой»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8 921 572 75 25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Универстрой</a:t>
                      </a:r>
                      <a:r>
                        <a:rPr lang="ru-RU" sz="1200" dirty="0" smtClean="0"/>
                        <a:t> инжиниринг»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963 312 78 94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901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«Спецгазстрой»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905 208 25 41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Квада</a:t>
                      </a:r>
                      <a:r>
                        <a:rPr lang="ru-RU" sz="1200" dirty="0" smtClean="0"/>
                        <a:t> Групп»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921 876 63 03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901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«Центр газификации»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921 896 87 96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«Фактор</a:t>
                      </a:r>
                      <a:r>
                        <a:rPr lang="ru-RU" sz="1200" baseline="0" dirty="0" smtClean="0"/>
                        <a:t>-газ</a:t>
                      </a:r>
                      <a:r>
                        <a:rPr lang="ru-RU" sz="1200" dirty="0" smtClean="0"/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8 921 779</a:t>
                      </a:r>
                      <a:r>
                        <a:rPr lang="ru-RU" sz="1200" baseline="0" dirty="0" smtClean="0"/>
                        <a:t> 49 45</a:t>
                      </a:r>
                      <a:endParaRPr lang="ru-RU" sz="12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901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«НИК Эксплорер»</a:t>
                      </a:r>
                    </a:p>
                    <a:p>
                      <a:pPr algn="ctr"/>
                      <a:r>
                        <a:rPr lang="ru-RU" sz="1200" dirty="0" smtClean="0"/>
                        <a:t>8 911 924 89 89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«Беркана»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921 940 77 64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5662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«Специализированная газовая служба»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 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921 315 57 99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«Технопромкомплекс»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905 283 88 37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5662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Стройпроект</a:t>
                      </a:r>
                      <a:r>
                        <a:rPr lang="ru-RU" sz="1200" dirty="0" smtClean="0"/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8 911 718 75 91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Ленгазпроект</a:t>
                      </a:r>
                      <a:r>
                        <a:rPr lang="ru-RU" sz="1200" dirty="0" smtClean="0"/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921 932 17 42</a:t>
                      </a:r>
                      <a:endParaRPr lang="ru-RU" sz="12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5662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«Лидер проект»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8 812 906 45 57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ООО «С-газ» 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 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921 315 57 99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5662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Газстрой</a:t>
                      </a:r>
                      <a:r>
                        <a:rPr lang="ru-RU" sz="1200" dirty="0" smtClean="0"/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921 908 19 58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ООО «Вертикаль» 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8 812 400 05 55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5662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Невагаз</a:t>
                      </a:r>
                      <a:r>
                        <a:rPr lang="ru-RU" sz="1200" dirty="0" smtClean="0"/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911 002 19 62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«Энергия»</a:t>
                      </a:r>
                    </a:p>
                    <a:p>
                      <a:pPr algn="ctr"/>
                      <a:r>
                        <a:rPr lang="ru-RU" sz="1200" dirty="0" smtClean="0"/>
                        <a:t>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905 223 47 87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901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АнтейГаз</a:t>
                      </a:r>
                      <a:r>
                        <a:rPr lang="ru-RU" sz="1200" dirty="0" smtClean="0"/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952 238 31 99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ООО «Проект Инжиниринг»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921 940 06 53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642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Оптимус</a:t>
                      </a:r>
                      <a:r>
                        <a:rPr lang="ru-RU" sz="1200" dirty="0" smtClean="0"/>
                        <a:t> Газ»</a:t>
                      </a:r>
                    </a:p>
                    <a:p>
                      <a:pPr algn="ctr"/>
                      <a:r>
                        <a:rPr lang="ru-RU" sz="1200" dirty="0" smtClean="0"/>
                        <a:t>8 911 839 36 27</a:t>
                      </a:r>
                    </a:p>
                    <a:p>
                      <a:pPr algn="ctr"/>
                      <a:endParaRPr lang="ru-RU" sz="12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«Региональный Живой Газ»</a:t>
                      </a:r>
                    </a:p>
                    <a:p>
                      <a:pPr algn="ctr"/>
                      <a:r>
                        <a:rPr lang="ru-RU" sz="1200" dirty="0" smtClean="0"/>
                        <a:t>  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921 988 97 10</a:t>
                      </a:r>
                      <a:endParaRPr lang="ru-RU" sz="12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642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«ЛИБЕРСТРОЙ»</a:t>
                      </a:r>
                    </a:p>
                    <a:p>
                      <a:pPr algn="ctr"/>
                      <a:r>
                        <a:rPr lang="ru-RU" sz="1200" dirty="0" smtClean="0"/>
                        <a:t>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911 242 69 71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ООО «ЦЕНТРАЛГАЗ»</a:t>
                      </a:r>
                    </a:p>
                    <a:p>
                      <a:pPr algn="ctr"/>
                      <a:r>
                        <a:rPr lang="ru-RU" sz="1200" dirty="0" smtClean="0"/>
                        <a:t>8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921 572 07 20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6424">
                <a:tc>
                  <a:txBody>
                    <a:bodyPr/>
                    <a:lstStyle/>
                    <a:p>
                      <a:pPr algn="ctr"/>
                      <a:endParaRPr lang="ru-RU" sz="12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3343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</TotalTime>
  <Words>878</Words>
  <Application>Microsoft Office PowerPoint</Application>
  <PresentationFormat>Лист A4 (210x297 мм)</PresentationFormat>
  <Paragraphs>160</Paragraphs>
  <Slides>4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Тема Office</vt:lpstr>
      <vt:lpstr>Точечный рисунок</vt:lpstr>
      <vt:lpstr>ДОГАЗИФИКАЦИЯ</vt:lpstr>
      <vt:lpstr>ПАМЯТКА ДЛЯ ГРАЖДАН ПО ГАЗИФИКАЦИИ ДОМОВЛАДЕНИЙ С ПОМОЩЬЮ СУБСИДИИ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ДЛЯ ГРАЖДАН ПО ГАЗИФИКАЦИИ ДОМОВЛАДЕНИЯ С ПОМОЩЬЮ СУБСИДИИ</dc:title>
  <dc:creator>Кирилл Геннадьевич Цой</dc:creator>
  <cp:lastModifiedBy>Иванова Мария Александровна</cp:lastModifiedBy>
  <cp:revision>144</cp:revision>
  <cp:lastPrinted>2024-04-04T10:49:36Z</cp:lastPrinted>
  <dcterms:created xsi:type="dcterms:W3CDTF">2023-04-12T10:05:04Z</dcterms:created>
  <dcterms:modified xsi:type="dcterms:W3CDTF">2026-01-14T08:36:08Z</dcterms:modified>
</cp:coreProperties>
</file>