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60" r:id="rId5"/>
  </p:sldIdLst>
  <p:sldSz cx="6858000" cy="9906000" type="A4"/>
  <p:notesSz cx="9926638" cy="6858000"/>
  <p:defaultTextStyle>
    <a:defPPr>
      <a:defRPr lang="ru-RU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37" autoAdjust="0"/>
  </p:normalViewPr>
  <p:slideViewPr>
    <p:cSldViewPr>
      <p:cViewPr>
        <p:scale>
          <a:sx n="79" d="100"/>
          <a:sy n="79" d="100"/>
        </p:scale>
        <p:origin x="-2574" y="-3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C3B51-51A6-4FE5-BAA1-2ADCB5792A71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C1924-DAEE-4402-9189-F1327A6C3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936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B4EDD-537D-43EA-839D-D932E210A993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3525" y="514350"/>
            <a:ext cx="1779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202" y="3257935"/>
            <a:ext cx="7942237" cy="308577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96" y="6513674"/>
            <a:ext cx="4302625" cy="3432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BF340-7A0F-4E4D-9A83-25389BE35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9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46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63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F340-7A0F-4E4D-9A83-25389BE351D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7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7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0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298098"/>
            <a:ext cx="1543051" cy="633800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1" y="298098"/>
            <a:ext cx="4514851" cy="63380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34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7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1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2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1" y="1733553"/>
            <a:ext cx="3028951" cy="4902551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8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8"/>
            <a:ext cx="303014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2" y="2217388"/>
            <a:ext cx="3031331" cy="92410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7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2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94410"/>
            <a:ext cx="3833812" cy="845449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11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5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36D4-84F8-494C-87C0-2D7F9EB27A9E}" type="datetimeFigureOut">
              <a:rPr lang="ru-RU" smtClean="0"/>
              <a:t>26.06.2026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1" y="9181395"/>
            <a:ext cx="21717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4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0443-7CB6-46F4-85DB-DE50594780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1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866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0219" y="93469"/>
            <a:ext cx="5203157" cy="898808"/>
          </a:xfrm>
        </p:spPr>
        <p:txBody>
          <a:bodyPr>
            <a:noAutofit/>
          </a:bodyPr>
          <a:lstStyle/>
          <a:p>
            <a:pPr algn="r"/>
            <a:r>
              <a:rPr lang="ru-RU" sz="5000" b="1" dirty="0" smtClean="0"/>
              <a:t>ДОГАЗИФИКАЦИЯ</a:t>
            </a:r>
            <a:endParaRPr lang="ru-RU" sz="50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968" y="1280591"/>
            <a:ext cx="6382635" cy="72008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Догазификация без привлечения средств граждан распространяется на подключение индивидуальных жилых домов в населенных пунктах, в которых уже проложены внутрипоселковые газопроводы, и осуществляется транспортировка газа</a:t>
            </a:r>
            <a:endParaRPr lang="ru-RU" sz="18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62416" y="5241032"/>
            <a:ext cx="6372187" cy="288032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/>
            <a:r>
              <a:rPr lang="ru-RU" sz="900" dirty="0" smtClean="0"/>
              <a:t>Фактическое выполнение проектно-изыскательских и строительно-монтажных работ, монтаж газового оборудования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5303" y="2667998"/>
            <a:ext cx="6400730" cy="194421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/>
            <a:endParaRPr lang="ru-RU" sz="1200" dirty="0" smtClean="0"/>
          </a:p>
        </p:txBody>
      </p:sp>
      <p:grpSp>
        <p:nvGrpSpPr>
          <p:cNvPr id="14" name="Группа 13"/>
          <p:cNvGrpSpPr/>
          <p:nvPr/>
        </p:nvGrpSpPr>
        <p:grpSpPr>
          <a:xfrm>
            <a:off x="238957" y="924943"/>
            <a:ext cx="6408656" cy="288032"/>
            <a:chOff x="251582" y="164468"/>
            <a:chExt cx="6354893" cy="288032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8958" y="2324708"/>
            <a:ext cx="6414414" cy="288032"/>
            <a:chOff x="244352" y="3260812"/>
            <a:chExt cx="6328960" cy="28803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58986" y="3296816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ВАРИАНТЫ ИСПОЛНЕНИЯ ЗАЯВКИ И ЗАКЛЮЧЕНИЯ ДОГОВОРА НА ДОГАЗИФИКАЦИЮ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38956" y="4867041"/>
            <a:ext cx="6408657" cy="288032"/>
            <a:chOff x="244352" y="6429164"/>
            <a:chExt cx="6331863" cy="288032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МЕРОПРИЯТИЯ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262142" y="2100215"/>
            <a:ext cx="362285" cy="144017"/>
            <a:chOff x="3261589" y="6222742"/>
            <a:chExt cx="362285" cy="144017"/>
          </a:xfrm>
        </p:grpSpPr>
        <p:sp>
          <p:nvSpPr>
            <p:cNvPr id="31" name="Блок-схема: объединение 30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объединение 31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662848"/>
              </p:ext>
            </p:extLst>
          </p:nvPr>
        </p:nvGraphicFramePr>
        <p:xfrm>
          <a:off x="414350" y="2667998"/>
          <a:ext cx="6175209" cy="1957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8745"/>
                <a:gridCol w="2016224"/>
                <a:gridCol w="2160240"/>
              </a:tblGrid>
              <a:tr h="20877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</a:t>
                      </a:r>
                      <a:r>
                        <a:rPr lang="ru-RU" sz="1100" b="1" baseline="0" dirty="0" smtClean="0">
                          <a:solidFill>
                            <a:srgbClr val="0070C0"/>
                          </a:solidFill>
                        </a:rPr>
                        <a:t> 1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2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0070C0"/>
                          </a:solidFill>
                        </a:rPr>
                        <a:t>Вариант 3</a:t>
                      </a:r>
                      <a:endParaRPr lang="ru-RU" sz="11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57893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одного комплексного договора (выполнение работ по подключению как до границы земельного участка, так и в пределах границ земельного участка) с газораспределительной организацией: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dirty="0" smtClean="0"/>
                        <a:t>АО</a:t>
                      </a:r>
                      <a:r>
                        <a:rPr lang="ru-RU" sz="800" baseline="0" dirty="0" smtClean="0"/>
                        <a:t> «Газпром газораспределение ЛО»;</a:t>
                      </a:r>
                    </a:p>
                    <a:p>
                      <a:pPr marL="0" indent="0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800" baseline="0" dirty="0" smtClean="0"/>
                        <a:t>ООО «ПетербургГаз».</a:t>
                      </a:r>
                      <a:endParaRPr lang="ru-RU" sz="800" dirty="0"/>
                    </a:p>
                  </a:txBody>
                  <a:tcP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r>
                        <a:rPr lang="ru-RU" sz="800" baseline="0" dirty="0" smtClean="0"/>
                        <a:t>заключение договора 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/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Заключение договора на догазификацию (до границы земельного участка)</a:t>
                      </a:r>
                      <a:r>
                        <a:rPr lang="ru-RU" sz="800" baseline="0" dirty="0" smtClean="0"/>
                        <a:t> с газораспределительной организацией</a:t>
                      </a:r>
                    </a:p>
                    <a:p>
                      <a:r>
                        <a:rPr lang="ru-RU" sz="800" baseline="0" dirty="0" smtClean="0"/>
                        <a:t>+</a:t>
                      </a:r>
                    </a:p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Заключение договора с использованием субсидии* </a:t>
                      </a:r>
                      <a:r>
                        <a:rPr lang="ru-RU" sz="800" baseline="0" dirty="0" smtClean="0"/>
                        <a:t>в пределах границ земельного участка с любой организацией, имеющей разрешение на проектирование и строительство газопроводов</a:t>
                      </a:r>
                      <a:endParaRPr lang="ru-RU" sz="800" dirty="0" smtClean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0015"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Работы в границах земельного участка выполняются за счет заявителя!</a:t>
                      </a:r>
                      <a:endParaRPr lang="ru-RU" sz="9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>
                    <a:lnR w="1270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solidFill>
                            <a:srgbClr val="0070C0"/>
                          </a:solidFill>
                        </a:rPr>
                        <a:t>* Порядок предоставления субсидии в рамках постановления Правительства ЛО от 30.08.2013 № 282</a:t>
                      </a:r>
                      <a:endParaRPr lang="ru-RU" sz="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3" name="Группа 32"/>
          <p:cNvGrpSpPr/>
          <p:nvPr/>
        </p:nvGrpSpPr>
        <p:grpSpPr>
          <a:xfrm>
            <a:off x="3293085" y="4664969"/>
            <a:ext cx="362285" cy="144017"/>
            <a:chOff x="3261589" y="6222742"/>
            <a:chExt cx="362285" cy="144017"/>
          </a:xfrm>
        </p:grpSpPr>
        <p:sp>
          <p:nvSpPr>
            <p:cNvPr id="34" name="Блок-схема: объединение 33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Блок-схема: объединение 34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38957" y="5817096"/>
            <a:ext cx="6411938" cy="288032"/>
            <a:chOff x="244353" y="6429164"/>
            <a:chExt cx="6331862" cy="288032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ДОГОВОРОВ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Овал 37"/>
            <p:cNvSpPr/>
            <p:nvPr/>
          </p:nvSpPr>
          <p:spPr>
            <a:xfrm>
              <a:off x="244353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4</a:t>
              </a: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3286136" y="5601073"/>
            <a:ext cx="362285" cy="144017"/>
            <a:chOff x="3261589" y="6222742"/>
            <a:chExt cx="362285" cy="144017"/>
          </a:xfrm>
        </p:grpSpPr>
        <p:sp>
          <p:nvSpPr>
            <p:cNvPr id="40" name="Блок-схема: объединение 39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Блок-схема: объединение 40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43" name="Скругленный прямоугольник 42"/>
          <p:cNvSpPr/>
          <p:nvPr/>
        </p:nvSpPr>
        <p:spPr>
          <a:xfrm>
            <a:off x="262417" y="6162710"/>
            <a:ext cx="6388478" cy="145458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numCol="1" rtlCol="0" anchor="ctr"/>
          <a:lstStyle/>
          <a:p>
            <a:pPr fontAlgn="t"/>
            <a:endParaRPr lang="ru-RU" sz="900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238957" y="9454323"/>
            <a:ext cx="6395646" cy="288032"/>
            <a:chOff x="244352" y="6429164"/>
            <a:chExt cx="6331863" cy="288032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ПУСК ГАЗА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5</a:t>
              </a:r>
              <a:endParaRPr lang="ru-RU" sz="1600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3295330" y="9250676"/>
            <a:ext cx="362285" cy="144017"/>
            <a:chOff x="3261589" y="6222742"/>
            <a:chExt cx="362285" cy="144017"/>
          </a:xfrm>
        </p:grpSpPr>
        <p:sp>
          <p:nvSpPr>
            <p:cNvPr id="48" name="Блок-схема: объединение 47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Блок-схема: объединение 48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22304"/>
              </p:ext>
            </p:extLst>
          </p:nvPr>
        </p:nvGraphicFramePr>
        <p:xfrm>
          <a:off x="345531" y="6249144"/>
          <a:ext cx="6345405" cy="132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3429"/>
                <a:gridCol w="3621976"/>
              </a:tblGrid>
              <a:tr h="144016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о техническом обслуживании газоиспользующего оборудования: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 на газоиспользующее оборудование;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содержащие дату опломбирования прибора учета газа;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об определении границ раздела собственности на газораспределительной сети (при наличии).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solidFill>
                            <a:srgbClr val="0070C0"/>
                          </a:solidFill>
                        </a:rPr>
                        <a:t>Заключение договора на поставку газа: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акта о готовности сетей газопотребления и газоиспользующего оборудования к подключению (технологическом присоединении);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копия договора о техническом обслуживании газопровода и газоиспользующего оборудования;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размер (объем, площадь) отапливаемых помещений;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документы, подтверждающие количество лиц, проживающих в доме;</a:t>
                      </a:r>
                    </a:p>
                    <a:p>
                      <a:pPr lvl="0" fontAlgn="base">
                        <a:buClr>
                          <a:srgbClr val="0070C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900" dirty="0" smtClean="0"/>
                        <a:t>паспорт на счетчик.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62" name="Picture 38" descr="C:\Users\kg_tsoi\Desktop\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97" y="7689304"/>
            <a:ext cx="6249317" cy="153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03" y="128464"/>
            <a:ext cx="1309229" cy="745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29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0728" y="111211"/>
            <a:ext cx="5760640" cy="729494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ПАМЯТКА ДЛЯ ГРАЖДАН ПО ГАЗИФИКАЦИИ ДОМОВЛАДЕНИЙ С ПОМОЩЬЮ СУБСИДИИ</a:t>
            </a:r>
            <a:endParaRPr lang="ru-RU" sz="22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03256" y="925907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РАЗМЕР СУБСИДИИ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16633" y="1201202"/>
            <a:ext cx="6624733" cy="1738473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200" dirty="0" smtClean="0"/>
          </a:p>
          <a:p>
            <a:pPr algn="just"/>
            <a:r>
              <a:rPr lang="ru-RU" sz="1200" dirty="0" smtClean="0"/>
              <a:t> </a:t>
            </a:r>
            <a:endParaRPr lang="ru-RU" sz="1800" dirty="0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33118"/>
              </p:ext>
            </p:extLst>
          </p:nvPr>
        </p:nvGraphicFramePr>
        <p:xfrm>
          <a:off x="263319" y="1001057"/>
          <a:ext cx="6241602" cy="188016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71274"/>
                <a:gridCol w="1270328"/>
              </a:tblGrid>
              <a:tr h="240100">
                <a:tc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3839">
                <a:tc>
                  <a:txBody>
                    <a:bodyPr/>
                    <a:lstStyle/>
                    <a:p>
                      <a:pPr marL="0" marR="0" indent="0" algn="l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Ветераны и инвалиды Великой Отечественной войны и приравненные к ним лица</a:t>
                      </a:r>
                      <a:r>
                        <a:rPr lang="ru-RU" sz="1050" smtClean="0"/>
                        <a:t>, </a:t>
                      </a:r>
                      <a:r>
                        <a:rPr lang="ru-RU" sz="1050" smtClean="0"/>
                        <a:t>члены </a:t>
                      </a:r>
                      <a:r>
                        <a:rPr lang="ru-RU" sz="1050" dirty="0" smtClean="0"/>
                        <a:t>семей участников специальной военной операции, погибших (умерших) вследствие выполнения задач в ходе специальной военной операции, участники специальной операции,</a:t>
                      </a:r>
                      <a:r>
                        <a:rPr lang="ru-RU" sz="1050" baseline="0" dirty="0" smtClean="0"/>
                        <a:t> ставшие инвалидами вследствие получения увечья (ранения, контузии, травмы) при выполнении задач в ходе специальной военной операции</a:t>
                      </a:r>
                      <a:endParaRPr lang="ru-RU" sz="105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dirty="0" smtClean="0"/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300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0100">
                <a:tc>
                  <a:txBody>
                    <a:bodyPr/>
                    <a:lstStyle/>
                    <a:p>
                      <a:pPr algn="l"/>
                      <a:r>
                        <a:rPr lang="ru-RU" sz="1050" dirty="0" smtClean="0"/>
                        <a:t>Льготная</a:t>
                      </a:r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201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5685">
                <a:tc>
                  <a:txBody>
                    <a:bodyPr/>
                    <a:lstStyle/>
                    <a:p>
                      <a:pPr algn="l"/>
                      <a:r>
                        <a:rPr lang="ru-RU" sz="1050" dirty="0" smtClean="0"/>
                        <a:t>Прочая - не более 200 м² </a:t>
                      </a:r>
                      <a:endParaRPr lang="ru-RU" sz="105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до 180 тыс.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303257" y="7134630"/>
            <a:ext cx="6287951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ДОКУМЕНТЫ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984" y="7409925"/>
            <a:ext cx="6552728" cy="236761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паспорта гражданина РФ – собственника домовладения и/или его родственника </a:t>
            </a:r>
            <a:r>
              <a:rPr lang="ru-RU" sz="1000" dirty="0"/>
              <a:t/>
            </a:r>
            <a:br>
              <a:rPr lang="ru-RU" sz="1000" dirty="0"/>
            </a:br>
            <a:r>
              <a:rPr lang="ru-RU" sz="1000" dirty="0"/>
              <a:t>(</a:t>
            </a:r>
            <a:r>
              <a:rPr lang="ru-RU" sz="1000" dirty="0" smtClean="0"/>
              <a:t>зарегистрированного </a:t>
            </a:r>
            <a:r>
              <a:rPr lang="ru-RU" sz="1000" dirty="0"/>
              <a:t>по месту жительства </a:t>
            </a:r>
            <a:r>
              <a:rPr lang="ru-RU" sz="1000" dirty="0" smtClean="0"/>
              <a:t>на территории Ленинградкой области не </a:t>
            </a:r>
            <a:r>
              <a:rPr lang="ru-RU" sz="1000" dirty="0"/>
              <a:t>менее одного года </a:t>
            </a:r>
            <a:r>
              <a:rPr lang="ru-RU" sz="1000" dirty="0" smtClean="0"/>
              <a:t>на </a:t>
            </a:r>
            <a:r>
              <a:rPr lang="ru-RU" sz="1000" dirty="0"/>
              <a:t>дату заключения договора</a:t>
            </a:r>
            <a:r>
              <a:rPr lang="ru-RU" sz="100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СНИЛС;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Согласие собственника домовладения на обработку персональных данных;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Выписка из ЕГРН (не ранее трех месяцев до даты заключения договора);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Согласие каждого </a:t>
            </a:r>
            <a:r>
              <a:rPr lang="ru-RU" sz="1000" dirty="0"/>
              <a:t>собственника домовладения на газификацию </a:t>
            </a:r>
            <a:r>
              <a:rPr lang="ru-RU" sz="1000" dirty="0" smtClean="0"/>
              <a:t>домовладения;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Подтверждение льготного статуса собственника домовладения или его родственника</a:t>
            </a:r>
            <a:r>
              <a:rPr lang="ru-RU" sz="1000" dirty="0"/>
              <a:t> 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>(при наличии);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1000" dirty="0" smtClean="0"/>
              <a:t>Копия документа</a:t>
            </a:r>
            <a:r>
              <a:rPr lang="ru-RU" sz="1000" dirty="0"/>
              <a:t>, подтверждающего родственные отношения с собственником </a:t>
            </a:r>
            <a:r>
              <a:rPr lang="ru-RU" sz="1000" dirty="0" smtClean="0"/>
              <a:t>домовладения (при необходимости);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1000" dirty="0"/>
              <a:t>Информация о расположении точки подключения на границе земельного участка (направляется АО «Газпром газораспределение ЛО» или ООО «ПетербургГаз» </a:t>
            </a:r>
            <a:r>
              <a:rPr lang="ru-RU" sz="1000" dirty="0" smtClean="0"/>
              <a:t>по </a:t>
            </a:r>
            <a:r>
              <a:rPr lang="ru-RU" sz="1000" dirty="0"/>
              <a:t>результатам разработки проектной документации сети газораспределения до границы земельного участка</a:t>
            </a:r>
            <a:r>
              <a:rPr lang="ru-RU" sz="1000" dirty="0" smtClean="0"/>
              <a:t>)</a:t>
            </a:r>
            <a:endParaRPr lang="ru-RU" sz="10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34864" y="3285390"/>
            <a:ext cx="6624735" cy="3778820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Ветераны и инвалиды Великой Отечественной войны и приравненные к ним лица, </a:t>
            </a:r>
            <a:r>
              <a:rPr lang="ru-RU" sz="950" dirty="0" smtClean="0"/>
              <a:t>члены </a:t>
            </a:r>
            <a:r>
              <a:rPr lang="ru-RU" sz="950" dirty="0"/>
              <a:t>семей участников специальной военной операции, погибших (умерших) вследствие выполнения задач в ходе специальной военной </a:t>
            </a:r>
            <a:r>
              <a:rPr lang="ru-RU" sz="950" dirty="0" smtClean="0"/>
              <a:t>операции, участники специальной военной операции, ставшие инвалидами вследствие получения увечья (ранения, контузии, травмы) при выполнении задач в ходе специальной военной операции;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Получатели трудовой пенсии, страховой пенсии, пенсии по государственному пенсионному обеспечению;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Многодетные семьи, молодые </a:t>
            </a:r>
            <a:r>
              <a:rPr lang="ru-RU" sz="950" dirty="0"/>
              <a:t>семьи;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Родители (усыновители), воспитывающие совместно проживающих с ними одного или нескольких детей-инвалидов;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Лица</a:t>
            </a:r>
            <a:r>
              <a:rPr lang="ru-RU" sz="950" dirty="0"/>
              <a:t>, осуществляющие уход за детьми инвалидами (родители, усыновители, опекуны</a:t>
            </a:r>
            <a:r>
              <a:rPr lang="ru-RU" sz="950" dirty="0" smtClean="0"/>
              <a:t>);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Инвалиды </a:t>
            </a:r>
            <a:r>
              <a:rPr lang="ru-RU" sz="950" dirty="0"/>
              <a:t>I, II и III групп</a:t>
            </a:r>
            <a:r>
              <a:rPr lang="ru-RU" sz="950" dirty="0" smtClean="0"/>
              <a:t>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Герои Советского Союза, Герои Российской Федерации, Герои Социалистического Труда (СССР), Герои Труда Российской Федерации, полные кавалеры ордена Славы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В</a:t>
            </a:r>
            <a:r>
              <a:rPr lang="ru-RU" sz="950" dirty="0" smtClean="0"/>
              <a:t>етераны и инвалиды боевых действий, ветераны труда;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Граждане</a:t>
            </a:r>
            <a:r>
              <a:rPr lang="ru-RU" sz="950" dirty="0"/>
              <a:t>, призванные на военную службу по частичной мобилизации, </a:t>
            </a:r>
            <a:r>
              <a:rPr lang="ru-RU" sz="950" dirty="0" smtClean="0"/>
              <a:t>члены их </a:t>
            </a:r>
            <a:r>
              <a:rPr lang="ru-RU" sz="950" dirty="0"/>
              <a:t>семей;</a:t>
            </a:r>
            <a:endParaRPr lang="ru-RU" sz="950" dirty="0" smtClean="0"/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 smtClean="0"/>
              <a:t>Военнослужащие </a:t>
            </a:r>
            <a:r>
              <a:rPr lang="ru-RU" sz="950" dirty="0"/>
              <a:t>Вооруженных Сил Российской </a:t>
            </a:r>
            <a:r>
              <a:rPr lang="ru-RU" sz="950" dirty="0" smtClean="0"/>
              <a:t>Федерации, </a:t>
            </a:r>
            <a:r>
              <a:rPr lang="ru-RU" sz="950" dirty="0"/>
              <a:t>принимающие участие </a:t>
            </a:r>
            <a:r>
              <a:rPr lang="ru-RU" sz="950" dirty="0" smtClean="0"/>
              <a:t/>
            </a:r>
            <a:br>
              <a:rPr lang="ru-RU" sz="950" dirty="0" smtClean="0"/>
            </a:br>
            <a:r>
              <a:rPr lang="ru-RU" sz="950" dirty="0" smtClean="0"/>
              <a:t>в специальной </a:t>
            </a:r>
            <a:r>
              <a:rPr lang="ru-RU" sz="950" dirty="0"/>
              <a:t>военной </a:t>
            </a:r>
            <a:r>
              <a:rPr lang="ru-RU" sz="950" dirty="0" smtClean="0"/>
              <a:t>операции, члены их семей;</a:t>
            </a:r>
          </a:p>
          <a:p>
            <a:pPr lvl="0"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Граждане из числа предусмотренных частью 4 статьи 22.1 Федерального </a:t>
            </a:r>
            <a:r>
              <a:rPr lang="ru-RU" sz="950" dirty="0" smtClean="0"/>
              <a:t>закона </a:t>
            </a:r>
            <a:br>
              <a:rPr lang="ru-RU" sz="950" dirty="0" smtClean="0"/>
            </a:br>
            <a:r>
              <a:rPr lang="ru-RU" sz="950" dirty="0" smtClean="0"/>
              <a:t>от 31.05.1996 № </a:t>
            </a:r>
            <a:r>
              <a:rPr lang="ru-RU" sz="950" dirty="0"/>
              <a:t>61-ФЗ </a:t>
            </a:r>
            <a:r>
              <a:rPr lang="ru-RU" sz="950" dirty="0" smtClean="0"/>
              <a:t>«Об обороне», </a:t>
            </a:r>
            <a:r>
              <a:rPr lang="ru-RU" sz="950" dirty="0"/>
              <a:t>члены их </a:t>
            </a:r>
            <a:r>
              <a:rPr lang="ru-RU" sz="950" dirty="0" smtClean="0"/>
              <a:t>семей;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Граждане, имеющие право на получение социальной поддержки в соответствии </a:t>
            </a:r>
            <a:br>
              <a:rPr lang="ru-RU" sz="950" dirty="0"/>
            </a:br>
            <a:r>
              <a:rPr lang="ru-RU" sz="950" dirty="0"/>
              <a:t>с законом Российской Федерации от 15.05.1991 № 1244-1 «О социальной защите граждан, подвергшихся воздействию радиации вследствие </a:t>
            </a:r>
            <a:r>
              <a:rPr lang="ru-RU" sz="950" dirty="0" smtClean="0"/>
              <a:t>катастрофы на </a:t>
            </a:r>
            <a:r>
              <a:rPr lang="ru-RU" sz="950" dirty="0"/>
              <a:t>Чернобыльской АЭС</a:t>
            </a:r>
            <a:r>
              <a:rPr lang="ru-RU" sz="950" dirty="0" smtClean="0"/>
              <a:t>»</a:t>
            </a:r>
          </a:p>
          <a:p>
            <a:pPr indent="72000" algn="just" fontAlgn="base">
              <a:buFont typeface="Arial" panose="020B0604020202020204" pitchFamily="34" charset="0"/>
              <a:buChar char="•"/>
            </a:pPr>
            <a:r>
              <a:rPr lang="ru-RU" sz="950" dirty="0"/>
              <a:t>участники специальной военной операции - сотрудники, проходящие службу в следственном управлении Следственного комитета Российской Федерации по Ленинградской области на территории Донецкой и Луганской народных республик, Запорожской и Херсонской областей Российской Федерации, а также члены их семей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77950" y="56456"/>
            <a:ext cx="924754" cy="846690"/>
            <a:chOff x="908721" y="116029"/>
            <a:chExt cx="799272" cy="770414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8721" y="116029"/>
              <a:ext cx="756084" cy="770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" name="Объект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1465916"/>
                </p:ext>
              </p:extLst>
            </p:nvPr>
          </p:nvGraphicFramePr>
          <p:xfrm>
            <a:off x="982506" y="147449"/>
            <a:ext cx="725487" cy="725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90" name="Точечный рисунок" r:id="rId5" imgW="0" imgH="0" progId="PBrush">
                    <p:embed/>
                  </p:oleObj>
                </mc:Choice>
                <mc:Fallback>
                  <p:oleObj name="Точечный рисунок" r:id="rId5" imgW="0" imgH="0" progId="PBrush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506" y="147449"/>
                          <a:ext cx="725487" cy="725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Скругленный прямоугольник 26"/>
          <p:cNvSpPr/>
          <p:nvPr/>
        </p:nvSpPr>
        <p:spPr>
          <a:xfrm>
            <a:off x="303256" y="2998946"/>
            <a:ext cx="6287952" cy="21602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ПЕРЕЧЕНЬ ЛЬГОТНЫХ КАТЕГОРИЙ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34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299313" y="493431"/>
            <a:ext cx="3117599" cy="2304256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Исполнителем по договору могут выступать организации, имеющие допуск к работам по инженерным изысканиям, проектированию </a:t>
            </a:r>
            <a:br>
              <a:rPr lang="ru-RU" sz="1200" dirty="0" smtClean="0"/>
            </a:br>
            <a:r>
              <a:rPr lang="ru-RU" sz="1200" dirty="0" smtClean="0"/>
              <a:t>и строительству сетей газоснабжения, выданный саморегулируемой организацией. </a:t>
            </a:r>
          </a:p>
          <a:p>
            <a:pPr algn="just"/>
            <a:r>
              <a:rPr lang="ru-RU" sz="1200" dirty="0" smtClean="0"/>
              <a:t>На официальном сайте комитета по топливно-энергетическому комплексу Ленинградской области размещён перечень организаций, уже работающих по субсидии </a:t>
            </a:r>
            <a:r>
              <a:rPr lang="en-US" sz="1200" dirty="0" smtClean="0"/>
              <a:t>https://power.lenobl.ru/</a:t>
            </a:r>
            <a:endParaRPr lang="ru-RU" sz="18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92131" y="3281112"/>
            <a:ext cx="6316201" cy="2843518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050" b="1" dirty="0">
                <a:solidFill>
                  <a:srgbClr val="00B0F0"/>
                </a:solidFill>
              </a:rPr>
              <a:t>Необходимо заключить</a:t>
            </a:r>
            <a:r>
              <a:rPr lang="ru-RU" sz="1050" dirty="0">
                <a:solidFill>
                  <a:srgbClr val="00B0F0"/>
                </a:solidFill>
              </a:rPr>
              <a:t> </a:t>
            </a:r>
            <a:r>
              <a:rPr lang="ru-RU" sz="1050" b="1" dirty="0">
                <a:solidFill>
                  <a:srgbClr val="00B0F0"/>
                </a:solidFill>
              </a:rPr>
              <a:t> с выбранной организацией договор</a:t>
            </a:r>
            <a:r>
              <a:rPr lang="ru-RU" sz="1050" dirty="0">
                <a:solidFill>
                  <a:srgbClr val="00B0F0"/>
                </a:solidFill>
              </a:rPr>
              <a:t> </a:t>
            </a:r>
            <a:r>
              <a:rPr lang="ru-RU" sz="1050" dirty="0"/>
              <a:t>на выполнение работ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>по </a:t>
            </a:r>
            <a:r>
              <a:rPr lang="ru-RU" sz="1050" dirty="0"/>
              <a:t>газификации </a:t>
            </a:r>
            <a:r>
              <a:rPr lang="ru-RU" sz="1050" dirty="0" smtClean="0"/>
              <a:t>домовладения и совместно </a:t>
            </a:r>
            <a:r>
              <a:rPr lang="ru-RU" sz="1050" dirty="0"/>
              <a:t>с организацией выбрать трассу и способ прокладки газопровода, как от границы земельного участка до фасада дома,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>так </a:t>
            </a:r>
            <a:r>
              <a:rPr lang="ru-RU" sz="1050" dirty="0"/>
              <a:t>и внутреннего газопровода до газоиспользующего оборудования.  </a:t>
            </a:r>
            <a:endParaRPr lang="ru-RU" sz="1050" dirty="0" smtClean="0"/>
          </a:p>
          <a:p>
            <a:pPr algn="just" fontAlgn="base"/>
            <a:r>
              <a:rPr lang="ru-RU" sz="1050" dirty="0" smtClean="0"/>
              <a:t>Общая стоимость работ напрямую зависит от объемов работ, в том числе протяженности газопровода. </a:t>
            </a:r>
          </a:p>
          <a:p>
            <a:pPr algn="just" fontAlgn="base"/>
            <a:r>
              <a:rPr lang="ru-RU" sz="1050" b="1" dirty="0" smtClean="0">
                <a:solidFill>
                  <a:srgbClr val="00B0F0"/>
                </a:solidFill>
              </a:rPr>
              <a:t>Внести обязательный платеж</a:t>
            </a:r>
          </a:p>
          <a:p>
            <a:pPr algn="just" fontAlgn="base"/>
            <a:r>
              <a:rPr lang="ru-RU" sz="1050" dirty="0" smtClean="0"/>
              <a:t>Согласно договору, заключенному между собственником индивидуального домовладения и подрядчиком, собственник обязан внести авансовый платеж, который зависит от наличия льготы и составляет:</a:t>
            </a:r>
          </a:p>
          <a:p>
            <a:pPr algn="just" fontAlgn="base"/>
            <a:r>
              <a:rPr lang="ru-RU" sz="1050" dirty="0" smtClean="0"/>
              <a:t>• 1 000 руб. (для льготных категорий граждан);</a:t>
            </a:r>
          </a:p>
          <a:p>
            <a:pPr algn="just" fontAlgn="base"/>
            <a:r>
              <a:rPr lang="ru-RU" sz="1050" dirty="0" smtClean="0"/>
              <a:t>• 5 000 руб. (для прочих категорий граждан);</a:t>
            </a:r>
          </a:p>
          <a:p>
            <a:pPr algn="just" fontAlgn="base"/>
            <a:r>
              <a:rPr lang="ru-RU" sz="1050" dirty="0" smtClean="0"/>
              <a:t>Для </a:t>
            </a:r>
            <a:r>
              <a:rPr lang="ru-RU" sz="1050" dirty="0"/>
              <a:t>ветеранов и инвалидов ВОВ и </a:t>
            </a:r>
            <a:r>
              <a:rPr lang="ru-RU" sz="1050" dirty="0" smtClean="0"/>
              <a:t>приравненных </a:t>
            </a:r>
            <a:r>
              <a:rPr lang="ru-RU" sz="1050" dirty="0"/>
              <a:t>к ним </a:t>
            </a:r>
            <a:r>
              <a:rPr lang="ru-RU" sz="1050" dirty="0" smtClean="0"/>
              <a:t>лиц, членов </a:t>
            </a:r>
            <a:r>
              <a:rPr lang="ru-RU" sz="1050" dirty="0"/>
              <a:t>семей участников специальной военной операции, погибших (умерших) вследствие выполнения задач в ходе специальной военной </a:t>
            </a:r>
            <a:r>
              <a:rPr lang="ru-RU" sz="1050" dirty="0" smtClean="0"/>
              <a:t>операции, а </a:t>
            </a:r>
            <a:r>
              <a:rPr lang="ru-RU" sz="1050" dirty="0"/>
              <a:t>также для </a:t>
            </a:r>
            <a:r>
              <a:rPr lang="ru-RU" sz="1050" dirty="0" smtClean="0"/>
              <a:t>участников </a:t>
            </a:r>
            <a:r>
              <a:rPr lang="ru-RU" sz="1050" dirty="0"/>
              <a:t>специальной военной операции, </a:t>
            </a:r>
            <a:r>
              <a:rPr lang="ru-RU" sz="1050" dirty="0" smtClean="0"/>
              <a:t>ставших </a:t>
            </a:r>
            <a:r>
              <a:rPr lang="ru-RU" sz="1050" dirty="0"/>
              <a:t>инвалидами вследствие получения увечья (ранения, контузии, травмы) при выполнении задач в ходе специальной военной операции авансовый </a:t>
            </a:r>
            <a:r>
              <a:rPr lang="ru-RU" sz="1050"/>
              <a:t>платеж </a:t>
            </a:r>
            <a:r>
              <a:rPr lang="ru-RU" sz="1050" smtClean="0"/>
              <a:t>не предусмотрен.</a:t>
            </a:r>
            <a:endParaRPr lang="ru-RU" sz="105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0557" y="6624440"/>
            <a:ext cx="6298085" cy="3150431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endParaRPr lang="ru-RU" sz="1200" b="1" dirty="0" smtClean="0">
              <a:solidFill>
                <a:srgbClr val="00B0F0"/>
              </a:solidFill>
            </a:endParaRPr>
          </a:p>
          <a:p>
            <a:pPr algn="just" fontAlgn="base"/>
            <a:r>
              <a:rPr lang="ru-RU" sz="1200" b="1" dirty="0" smtClean="0">
                <a:solidFill>
                  <a:srgbClr val="00B0F0"/>
                </a:solidFill>
              </a:rPr>
              <a:t>По результатам выполненных строительно-монтажных работ гражданин: 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проверяет и принимает выполненные работы, подписывает акт выполненных работ </a:t>
            </a:r>
            <a:br>
              <a:rPr lang="ru-RU" sz="1200" dirty="0" smtClean="0"/>
            </a:br>
            <a:r>
              <a:rPr lang="ru-RU" sz="1200" dirty="0" smtClean="0"/>
              <a:t>по газификации индивидуального домовладения;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при необходимости вносит плату за выполненные работы по газификации домовладения, превышающую сумму субсидии и обязательного платежа;</a:t>
            </a:r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r>
              <a:rPr lang="ru-RU" sz="1200" dirty="0" smtClean="0"/>
              <a:t>подписывает акт о подключении (технологическом присоединении)</a:t>
            </a:r>
            <a:endParaRPr lang="ru-RU" sz="1200" dirty="0"/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endParaRPr lang="ru-RU" sz="1200" dirty="0" smtClean="0"/>
          </a:p>
          <a:p>
            <a:pPr algn="just" fontAlgn="base"/>
            <a:r>
              <a:rPr lang="ru-RU" sz="1200" b="1" dirty="0">
                <a:solidFill>
                  <a:srgbClr val="FF0000"/>
                </a:solidFill>
              </a:rPr>
              <a:t>Важно!</a:t>
            </a:r>
          </a:p>
          <a:p>
            <a:pPr algn="just" fontAlgn="base"/>
            <a:r>
              <a:rPr lang="ru-RU" sz="1200" b="1" dirty="0">
                <a:solidFill>
                  <a:srgbClr val="00B0F0"/>
                </a:solidFill>
              </a:rPr>
              <a:t>Собственник домовладения ДО ПОДПИСАНИЯ АКТА О ПОДКЛЮЧЕНИИ </a:t>
            </a:r>
            <a:br>
              <a:rPr lang="ru-RU" sz="1200" b="1" dirty="0">
                <a:solidFill>
                  <a:srgbClr val="00B0F0"/>
                </a:solidFill>
              </a:rPr>
            </a:br>
            <a:r>
              <a:rPr lang="ru-RU" sz="1200" b="1" dirty="0">
                <a:solidFill>
                  <a:srgbClr val="00B0F0"/>
                </a:solidFill>
              </a:rPr>
              <a:t>обязан заключить: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/>
              <a:t>договор на техническое обслуживание сети </a:t>
            </a:r>
            <a:r>
              <a:rPr lang="ru-RU" sz="1200" dirty="0" err="1"/>
              <a:t>газопотребления</a:t>
            </a:r>
            <a:r>
              <a:rPr lang="ru-RU" sz="1200" dirty="0"/>
              <a:t> внутри границ земельного участка;</a:t>
            </a:r>
          </a:p>
          <a:p>
            <a:pPr indent="252000" algn="just" fontAlgn="base">
              <a:buFont typeface="+mj-lt"/>
              <a:buAutoNum type="arabicPeriod"/>
            </a:pPr>
            <a:r>
              <a:rPr lang="ru-RU" sz="1200" dirty="0"/>
              <a:t>договор технического обслуживания и ремонта внутридомового газового оборудования.</a:t>
            </a:r>
          </a:p>
          <a:p>
            <a:pPr algn="just" fontAlgn="base"/>
            <a:r>
              <a:rPr lang="ru-RU" sz="1200" dirty="0"/>
              <a:t>Копии договоров необходимо направить в организацию – исполнителя работ </a:t>
            </a:r>
            <a:br>
              <a:rPr lang="ru-RU" sz="1200" dirty="0"/>
            </a:br>
            <a:r>
              <a:rPr lang="ru-RU" sz="1200" dirty="0"/>
              <a:t>по газификации </a:t>
            </a:r>
            <a:r>
              <a:rPr lang="ru-RU" sz="1200" dirty="0" smtClean="0"/>
              <a:t>домовладения</a:t>
            </a:r>
            <a:endParaRPr lang="ru-RU" sz="1200" dirty="0"/>
          </a:p>
          <a:p>
            <a:pPr marL="171450" indent="-171450" algn="just" fontAlgn="base">
              <a:buFont typeface="Arial" panose="020B0604020202020204" pitchFamily="34" charset="0"/>
              <a:buChar char="•"/>
            </a:pPr>
            <a:endParaRPr lang="ru-RU" sz="1200" dirty="0" smtClean="0"/>
          </a:p>
        </p:txBody>
      </p:sp>
      <p:grpSp>
        <p:nvGrpSpPr>
          <p:cNvPr id="5" name="Группа 4"/>
          <p:cNvGrpSpPr/>
          <p:nvPr/>
        </p:nvGrpSpPr>
        <p:grpSpPr>
          <a:xfrm>
            <a:off x="271885" y="2993080"/>
            <a:ext cx="6290053" cy="288032"/>
            <a:chOff x="244352" y="3260812"/>
            <a:chExt cx="6328960" cy="288032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58986" y="3271085"/>
              <a:ext cx="6214326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ЗАКЛЮЧЕНИЕ ДОГОВОРА И ВЫПОЛНЕНИЕ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" name="Овал 1"/>
            <p:cNvSpPr/>
            <p:nvPr/>
          </p:nvSpPr>
          <p:spPr>
            <a:xfrm>
              <a:off x="244352" y="3260812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2</a:t>
              </a:r>
              <a:endParaRPr lang="ru-RU" sz="1600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299313" y="97443"/>
            <a:ext cx="6294652" cy="288032"/>
            <a:chOff x="251582" y="164468"/>
            <a:chExt cx="6354893" cy="288032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8986" y="200472"/>
              <a:ext cx="624748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ВЫБОР ОРГАНИЗАЦИИ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251582" y="164468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 smtClean="0"/>
                <a:t>1</a:t>
              </a:r>
              <a:endParaRPr lang="ru-RU" sz="16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71885" y="6303860"/>
            <a:ext cx="6316757" cy="288032"/>
            <a:chOff x="244352" y="6429164"/>
            <a:chExt cx="6331863" cy="2880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8986" y="6465168"/>
              <a:ext cx="6217229" cy="216024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</a:rPr>
                <a:t>ЗАВЕРШЕНИЕ РАБОТ ПО ГАЗИФИКАЦИИ</a:t>
              </a:r>
              <a:endParaRPr lang="ru-R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244352" y="6429164"/>
              <a:ext cx="288032" cy="288032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dirty="0"/>
                <a:t>3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3265496" y="6124630"/>
            <a:ext cx="362285" cy="144017"/>
            <a:chOff x="3261589" y="6222742"/>
            <a:chExt cx="362285" cy="144017"/>
          </a:xfrm>
        </p:grpSpPr>
        <p:sp>
          <p:nvSpPr>
            <p:cNvPr id="26" name="Блок-схема: объединение 25"/>
            <p:cNvSpPr/>
            <p:nvPr/>
          </p:nvSpPr>
          <p:spPr>
            <a:xfrm>
              <a:off x="3263834" y="6222743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объединение 26"/>
            <p:cNvSpPr/>
            <p:nvPr/>
          </p:nvSpPr>
          <p:spPr>
            <a:xfrm>
              <a:off x="3261589" y="6222742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238016" y="2819158"/>
            <a:ext cx="362285" cy="144017"/>
            <a:chOff x="3261589" y="3008784"/>
            <a:chExt cx="362285" cy="144017"/>
          </a:xfrm>
        </p:grpSpPr>
        <p:sp>
          <p:nvSpPr>
            <p:cNvPr id="28" name="Блок-схема: объединение 27"/>
            <p:cNvSpPr/>
            <p:nvPr/>
          </p:nvSpPr>
          <p:spPr>
            <a:xfrm>
              <a:off x="3263834" y="3008785"/>
              <a:ext cx="360040" cy="144016"/>
            </a:xfrm>
            <a:prstGeom prst="flowChartMerg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объединение 28"/>
            <p:cNvSpPr/>
            <p:nvPr/>
          </p:nvSpPr>
          <p:spPr>
            <a:xfrm>
              <a:off x="3261589" y="3008784"/>
              <a:ext cx="360040" cy="98409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pic>
        <p:nvPicPr>
          <p:cNvPr id="23" name="Picture 2" descr="C:\Users\kg_tsoi\Desktop\dogazi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518" y="488504"/>
            <a:ext cx="3133815" cy="225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72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99314" y="1136576"/>
            <a:ext cx="6442054" cy="8710293"/>
          </a:xfrm>
          <a:prstGeom prst="roundRect">
            <a:avLst/>
          </a:prstGeom>
          <a:ln>
            <a:solidFill>
              <a:srgbClr val="00B0F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endParaRPr lang="ru-RU" sz="1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9314" y="133446"/>
            <a:ext cx="6310405" cy="85911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КОНТАКТЫ </a:t>
            </a:r>
            <a:r>
              <a:rPr lang="ru-RU" sz="1400" b="1" dirty="0" smtClean="0">
                <a:solidFill>
                  <a:schemeClr val="bg1"/>
                </a:solidFill>
              </a:rPr>
              <a:t>ОРГАНИЗАЦИЙ,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работающих </a:t>
            </a:r>
            <a:r>
              <a:rPr lang="ru-RU" sz="1400" b="1" dirty="0">
                <a:solidFill>
                  <a:schemeClr val="bg1"/>
                </a:solidFill>
              </a:rPr>
              <a:t>в рамках Порядка предоставления субсидий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на газификацию домовладений, и </a:t>
            </a:r>
            <a:r>
              <a:rPr lang="ru-RU" sz="1400" b="1" dirty="0" smtClean="0">
                <a:solidFill>
                  <a:schemeClr val="bg1"/>
                </a:solidFill>
              </a:rPr>
              <a:t>заключивших </a:t>
            </a:r>
            <a:r>
              <a:rPr lang="ru-RU" sz="1400" b="1" dirty="0">
                <a:solidFill>
                  <a:schemeClr val="bg1"/>
                </a:solidFill>
              </a:rPr>
              <a:t>с комитетом по ТЭК </a:t>
            </a:r>
            <a:endParaRPr lang="ru-RU" sz="1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соглашения </a:t>
            </a:r>
            <a:r>
              <a:rPr lang="ru-RU" sz="1400" b="1" dirty="0">
                <a:solidFill>
                  <a:schemeClr val="bg1"/>
                </a:solidFill>
              </a:rPr>
              <a:t>о предоставлении </a:t>
            </a:r>
            <a:r>
              <a:rPr lang="ru-RU" sz="1400" b="1" dirty="0" smtClean="0">
                <a:solidFill>
                  <a:schemeClr val="bg1"/>
                </a:solidFill>
              </a:rPr>
              <a:t>субсидий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030005"/>
              </p:ext>
            </p:extLst>
          </p:nvPr>
        </p:nvGraphicFramePr>
        <p:xfrm>
          <a:off x="673872" y="1291196"/>
          <a:ext cx="5561287" cy="840105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55128"/>
                <a:gridCol w="2806159"/>
              </a:tblGrid>
              <a:tr h="619117"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АО «Газпром газораспределение ЛО»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8 (812) 405-40-04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ИП</a:t>
                      </a:r>
                      <a:r>
                        <a:rPr lang="ru-RU" sz="1300" b="0" baseline="0" dirty="0" smtClean="0">
                          <a:latin typeface="+mn-lt"/>
                          <a:cs typeface="Arial" panose="020B0604020202020204" pitchFamily="34" charset="0"/>
                        </a:rPr>
                        <a:t> Никитин Александр Владимирович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Arial" panose="020B0604020202020204" pitchFamily="34" charset="0"/>
                        </a:rPr>
                        <a:t>8 911</a:t>
                      </a:r>
                      <a:r>
                        <a:rPr lang="ru-RU" sz="1300" b="0" baseline="0" dirty="0" smtClean="0">
                          <a:latin typeface="+mn-lt"/>
                          <a:cs typeface="Arial" panose="020B0604020202020204" pitchFamily="34" charset="0"/>
                        </a:rPr>
                        <a:t> 718 75 91</a:t>
                      </a:r>
                      <a:endParaRPr lang="ru-RU" sz="1300" b="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833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«Леноблстрой»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921 181 62 69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ИП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Луценко Антон Сергеевич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905 897 05 90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«Мапгазстрой»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8 921 572 75 25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Универстрой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963 312 78 94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«Спецгазстрой»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905 208 25 41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Квада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Групп»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921 876 63 03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«Центр газификации»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921 896 87 96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«Фактор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-газ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8 921 779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49 45</a:t>
                      </a:r>
                      <a:endParaRPr lang="ru-RU" sz="13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«НИК Эксплорер»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8 911 924 89 89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«Беркана»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921 940 77 64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«Специализированная газовая служба»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«Технопромкомплекс»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905 283 88 37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833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Стройпроект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8 911 718 75 91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Ленгазпроект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921 932 17 42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«Лидер проект»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8 812 906 45 57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«С-газ»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921 315 57 99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Газстрой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921 908 19 58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«Вертикаль» 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8 812 400 05 55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Невагаз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911 002 19 62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«Энергия»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905 223 47 87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АнтейГаз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952 238 31 99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«Проект Инжиниринг»</a:t>
                      </a:r>
                    </a:p>
                    <a:p>
                      <a:pPr marL="0" marR="0" indent="0" algn="ctr" defTabSz="10728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921 940 06 53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181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Оптимус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Газ»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8 911 839 36 27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«Региональный Живой Газ»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  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921 988 97 10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Либерстрой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911 242 69 71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Централгаз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3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921 572 07 20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165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«Атмосфера»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8 911 925 32 70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ООО «</a:t>
                      </a:r>
                      <a:r>
                        <a:rPr lang="ru-RU" sz="1300" dirty="0" err="1" smtClean="0">
                          <a:latin typeface="+mn-lt"/>
                          <a:cs typeface="Arial" panose="020B0604020202020204" pitchFamily="34" charset="0"/>
                        </a:rPr>
                        <a:t>БегуновЪ</a:t>
                      </a:r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algn="ctr"/>
                      <a:r>
                        <a:rPr lang="ru-RU" sz="1300" dirty="0" smtClean="0">
                          <a:latin typeface="+mn-lt"/>
                          <a:cs typeface="Arial" panose="020B0604020202020204" pitchFamily="34" charset="0"/>
                        </a:rPr>
                        <a:t>8 911 949 81 96</a:t>
                      </a:r>
                      <a:endParaRPr lang="ru-RU" sz="13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34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921</Words>
  <Application>Microsoft Office PowerPoint</Application>
  <PresentationFormat>Лист A4 (210x297 мм)</PresentationFormat>
  <Paragraphs>165</Paragraphs>
  <Slides>4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Точечный рисунок</vt:lpstr>
      <vt:lpstr>ДОГАЗИФИКАЦИЯ</vt:lpstr>
      <vt:lpstr>ПАМЯТКА ДЛЯ ГРАЖДАН ПО ГАЗИФИКАЦИИ ДОМОВЛАДЕНИЙ С ПОМОЩЬЮ СУБСИДИИ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ГРАЖДАН ПО ГАЗИФИКАЦИИ ДОМОВЛАДЕНИЯ С ПОМОЩЬЮ СУБСИДИИ</dc:title>
  <dc:creator>Кирилл Геннадьевич Цой</dc:creator>
  <cp:lastModifiedBy>Овчинников Владимир Андреевич</cp:lastModifiedBy>
  <cp:revision>158</cp:revision>
  <cp:lastPrinted>2026-06-24T11:55:58Z</cp:lastPrinted>
  <dcterms:created xsi:type="dcterms:W3CDTF">2023-04-12T10:05:04Z</dcterms:created>
  <dcterms:modified xsi:type="dcterms:W3CDTF">2026-06-26T10:42:53Z</dcterms:modified>
</cp:coreProperties>
</file>